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98" r:id="rId5"/>
    <p:sldId id="286" r:id="rId6"/>
    <p:sldId id="287" r:id="rId7"/>
    <p:sldId id="325" r:id="rId8"/>
    <p:sldId id="324" r:id="rId9"/>
    <p:sldId id="288" r:id="rId10"/>
    <p:sldId id="290" r:id="rId11"/>
    <p:sldId id="289" r:id="rId12"/>
    <p:sldId id="291" r:id="rId13"/>
    <p:sldId id="292" r:id="rId14"/>
    <p:sldId id="276" r:id="rId15"/>
    <p:sldId id="293" r:id="rId16"/>
    <p:sldId id="295" r:id="rId17"/>
    <p:sldId id="296" r:id="rId18"/>
    <p:sldId id="297" r:id="rId19"/>
    <p:sldId id="274" r:id="rId20"/>
    <p:sldId id="273" r:id="rId21"/>
    <p:sldId id="279" r:id="rId22"/>
    <p:sldId id="280" r:id="rId23"/>
    <p:sldId id="281" r:id="rId24"/>
    <p:sldId id="282" r:id="rId25"/>
    <p:sldId id="284" r:id="rId26"/>
    <p:sldId id="285" r:id="rId27"/>
    <p:sldId id="275" r:id="rId28"/>
    <p:sldId id="283" r:id="rId29"/>
    <p:sldId id="278" r:id="rId30"/>
    <p:sldId id="277" r:id="rId31"/>
    <p:sldId id="326" r:id="rId32"/>
    <p:sldId id="354" r:id="rId33"/>
    <p:sldId id="329" r:id="rId34"/>
    <p:sldId id="330" r:id="rId35"/>
    <p:sldId id="331" r:id="rId36"/>
    <p:sldId id="356" r:id="rId37"/>
    <p:sldId id="355" r:id="rId38"/>
    <p:sldId id="357" r:id="rId39"/>
    <p:sldId id="370" r:id="rId40"/>
    <p:sldId id="361" r:id="rId41"/>
    <p:sldId id="362" r:id="rId42"/>
    <p:sldId id="363" r:id="rId43"/>
    <p:sldId id="364" r:id="rId44"/>
    <p:sldId id="365" r:id="rId45"/>
    <p:sldId id="366" r:id="rId46"/>
    <p:sldId id="367" r:id="rId47"/>
    <p:sldId id="368" r:id="rId48"/>
    <p:sldId id="369" r:id="rId49"/>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8.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9DB2C51-1261-5B47-A110-4904E1A866A8}"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1F1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19.jpe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19.jpe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tags" Target="../tags/tag3.xml"/><Relationship Id="rId4" Type="http://schemas.openxmlformats.org/officeDocument/2006/relationships/image" Target="../media/image30.png"/><Relationship Id="rId3" Type="http://schemas.openxmlformats.org/officeDocument/2006/relationships/tags" Target="../tags/tag2.xml"/><Relationship Id="rId2" Type="http://schemas.openxmlformats.org/officeDocument/2006/relationships/image" Target="../media/image31.png"/><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3.xml"/><Relationship Id="rId4" Type="http://schemas.openxmlformats.org/officeDocument/2006/relationships/image" Target="../media/image30.png"/><Relationship Id="rId3" Type="http://schemas.openxmlformats.org/officeDocument/2006/relationships/tags" Target="../tags/tag5.xml"/><Relationship Id="rId2" Type="http://schemas.openxmlformats.org/officeDocument/2006/relationships/image" Target="../media/image31.png"/><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3.xml"/><Relationship Id="rId4" Type="http://schemas.openxmlformats.org/officeDocument/2006/relationships/image" Target="../media/image30.png"/><Relationship Id="rId3" Type="http://schemas.openxmlformats.org/officeDocument/2006/relationships/tags" Target="../tags/tag7.xml"/><Relationship Id="rId2" Type="http://schemas.openxmlformats.org/officeDocument/2006/relationships/image" Target="../media/image31.png"/><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2866" y="2528493"/>
            <a:ext cx="9806585" cy="768350"/>
          </a:xfrm>
          <a:prstGeom prst="rect">
            <a:avLst/>
          </a:prstGeom>
          <a:noFill/>
        </p:spPr>
        <p:txBody>
          <a:bodyPr wrap="square" rtlCol="0">
            <a:spAutoFit/>
          </a:bodyPr>
          <a:lstStyle/>
          <a:p>
            <a:pPr algn="ctr"/>
            <a:r>
              <a:rPr lang="zh-CN" altLang="en-US" sz="4400" dirty="0">
                <a:solidFill>
                  <a:schemeClr val="bg1"/>
                </a:solidFill>
              </a:rPr>
              <a:t>目标问题及形式化</a:t>
            </a:r>
            <a:r>
              <a:rPr lang="zh-CN" altLang="en-US" sz="4400" dirty="0">
                <a:solidFill>
                  <a:schemeClr val="bg1"/>
                </a:solidFill>
              </a:rPr>
              <a:t>建模</a:t>
            </a:r>
            <a:endParaRPr lang="zh-CN" altLang="en-US" sz="4400" dirty="0">
              <a:solidFill>
                <a:schemeClr val="bg1"/>
              </a:solidFill>
            </a:endParaRPr>
          </a:p>
        </p:txBody>
      </p:sp>
      <p:sp>
        <p:nvSpPr>
          <p:cNvPr id="3" name="文本框 2"/>
          <p:cNvSpPr txBox="1"/>
          <p:nvPr/>
        </p:nvSpPr>
        <p:spPr>
          <a:xfrm>
            <a:off x="8179021" y="6132503"/>
            <a:ext cx="3822937" cy="450850"/>
          </a:xfrm>
          <a:prstGeom prst="rect">
            <a:avLst/>
          </a:prstGeom>
          <a:noFill/>
        </p:spPr>
        <p:txBody>
          <a:bodyPr wrap="square" rtlCol="0">
            <a:spAutoFit/>
          </a:bodyPr>
          <a:lstStyle/>
          <a:p>
            <a:pPr algn="ctr">
              <a:lnSpc>
                <a:spcPct val="130000"/>
              </a:lnSpc>
            </a:pPr>
            <a:r>
              <a:rPr lang="en-US" altLang="zh-CN" dirty="0">
                <a:solidFill>
                  <a:schemeClr val="bg1">
                    <a:lumMod val="95000"/>
                  </a:schemeClr>
                </a:solidFill>
              </a:rPr>
              <a:t>2022-12-12</a:t>
            </a:r>
            <a:endParaRPr lang="zh-CN" altLang="en-US"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00855" y="0"/>
            <a:ext cx="7551420" cy="66586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泳道</a:t>
            </a:r>
            <a:r>
              <a:rPr lang="en-US" sz="2400" b="1" dirty="0">
                <a:solidFill>
                  <a:schemeClr val="accent1">
                    <a:lumMod val="50000"/>
                  </a:schemeClr>
                </a:solidFill>
                <a:latin typeface="微软雅黑" panose="020B0503020204020204" charset="-122"/>
                <a:ea typeface="微软雅黑" panose="020B0503020204020204" charset="-122"/>
              </a:rPr>
              <a:t>2</a:t>
            </a:r>
            <a:r>
              <a:rPr lang="zh-CN" altLang="en-US" sz="2400" b="1" dirty="0">
                <a:solidFill>
                  <a:schemeClr val="accent1">
                    <a:lumMod val="50000"/>
                  </a:schemeClr>
                </a:solidFill>
                <a:latin typeface="微软雅黑" panose="020B0503020204020204" charset="-122"/>
                <a:ea typeface="微软雅黑" panose="020B0503020204020204" charset="-122"/>
              </a:rPr>
              <a:t>中</a:t>
            </a:r>
            <a:r>
              <a:rPr lang="en-US" altLang="zh-CN" sz="2400" b="1" dirty="0">
                <a:solidFill>
                  <a:schemeClr val="accent1">
                    <a:lumMod val="50000"/>
                  </a:schemeClr>
                </a:solidFill>
                <a:latin typeface="微软雅黑" panose="020B0503020204020204" charset="-122"/>
                <a:ea typeface="微软雅黑" panose="020B0503020204020204" charset="-122"/>
              </a:rPr>
              <a:t>96</a:t>
            </a:r>
            <a:r>
              <a:rPr lang="zh-CN" altLang="en-US" sz="2400" b="1" dirty="0">
                <a:solidFill>
                  <a:schemeClr val="accent1">
                    <a:lumMod val="50000"/>
                  </a:schemeClr>
                </a:solidFill>
                <a:latin typeface="微软雅黑" panose="020B0503020204020204" charset="-122"/>
                <a:ea typeface="微软雅黑" panose="020B0503020204020204" charset="-122"/>
              </a:rPr>
              <a:t>孔板流转</a:t>
            </a:r>
            <a:r>
              <a:rPr lang="zh-CN" altLang="en-US" sz="2400" b="1" dirty="0">
                <a:solidFill>
                  <a:schemeClr val="accent1">
                    <a:lumMod val="50000"/>
                  </a:schemeClr>
                </a:solidFill>
                <a:latin typeface="微软雅黑" panose="020B0503020204020204" charset="-122"/>
                <a:ea typeface="微软雅黑" panose="020B0503020204020204" charset="-122"/>
              </a:rPr>
              <a:t>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rcRect l="16637" t="205" r="67270" b="23951"/>
          <a:stretch>
            <a:fillRect/>
          </a:stretch>
        </p:blipFill>
        <p:spPr>
          <a:xfrm>
            <a:off x="1323975" y="1623695"/>
            <a:ext cx="1129030" cy="4924425"/>
          </a:xfrm>
          <a:prstGeom prst="rect">
            <a:avLst/>
          </a:prstGeom>
        </p:spPr>
      </p:pic>
      <p:cxnSp>
        <p:nvCxnSpPr>
          <p:cNvPr id="7" name="肘形连接符 6"/>
          <p:cNvCxnSpPr/>
          <p:nvPr/>
        </p:nvCxnSpPr>
        <p:spPr>
          <a:xfrm rot="5400000" flipV="1">
            <a:off x="8117840" y="2743835"/>
            <a:ext cx="639445" cy="577215"/>
          </a:xfrm>
          <a:prstGeom prst="bentConnector3">
            <a:avLst>
              <a:gd name="adj1" fmla="val 10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16200000">
            <a:off x="9427210" y="2078355"/>
            <a:ext cx="1896110" cy="650875"/>
          </a:xfrm>
          <a:prstGeom prst="bentConnector3">
            <a:avLst>
              <a:gd name="adj1" fmla="val 10011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81540" y="3366135"/>
            <a:ext cx="288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932420" y="1031875"/>
            <a:ext cx="3088005" cy="209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020425" y="1031875"/>
            <a:ext cx="0" cy="2755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935595" y="1031875"/>
            <a:ext cx="6350" cy="300355"/>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00855" y="0"/>
            <a:ext cx="7551420" cy="66586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泳道</a:t>
            </a:r>
            <a:r>
              <a:rPr lang="en-US" sz="2400" b="1" dirty="0">
                <a:solidFill>
                  <a:schemeClr val="accent1">
                    <a:lumMod val="50000"/>
                  </a:schemeClr>
                </a:solidFill>
                <a:latin typeface="微软雅黑" panose="020B0503020204020204" charset="-122"/>
                <a:ea typeface="微软雅黑" panose="020B0503020204020204" charset="-122"/>
              </a:rPr>
              <a:t>3</a:t>
            </a:r>
            <a:r>
              <a:rPr lang="zh-CN" altLang="en-US" sz="2400" b="1" dirty="0">
                <a:solidFill>
                  <a:schemeClr val="accent1">
                    <a:lumMod val="50000"/>
                  </a:schemeClr>
                </a:solidFill>
                <a:latin typeface="微软雅黑" panose="020B0503020204020204" charset="-122"/>
                <a:ea typeface="微软雅黑" panose="020B0503020204020204" charset="-122"/>
              </a:rPr>
              <a:t>中</a:t>
            </a:r>
            <a:r>
              <a:rPr lang="en-US" altLang="zh-CN" sz="2400" b="1" dirty="0">
                <a:solidFill>
                  <a:schemeClr val="accent1">
                    <a:lumMod val="50000"/>
                  </a:schemeClr>
                </a:solidFill>
                <a:latin typeface="微软雅黑" panose="020B0503020204020204" charset="-122"/>
                <a:ea typeface="微软雅黑" panose="020B0503020204020204" charset="-122"/>
              </a:rPr>
              <a:t>96</a:t>
            </a:r>
            <a:r>
              <a:rPr lang="zh-CN" altLang="en-US" sz="2400" b="1" dirty="0">
                <a:solidFill>
                  <a:schemeClr val="accent1">
                    <a:lumMod val="50000"/>
                  </a:schemeClr>
                </a:solidFill>
                <a:latin typeface="微软雅黑" panose="020B0503020204020204" charset="-122"/>
                <a:ea typeface="微软雅黑" panose="020B0503020204020204" charset="-122"/>
              </a:rPr>
              <a:t>孔板流转</a:t>
            </a:r>
            <a:r>
              <a:rPr lang="zh-CN" altLang="en-US" sz="2400" b="1" dirty="0">
                <a:solidFill>
                  <a:schemeClr val="accent1">
                    <a:lumMod val="50000"/>
                  </a:schemeClr>
                </a:solidFill>
                <a:latin typeface="微软雅黑" panose="020B0503020204020204" charset="-122"/>
                <a:ea typeface="微软雅黑" panose="020B0503020204020204" charset="-122"/>
              </a:rPr>
              <a:t>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rcRect l="33907" t="538" r="50218" b="17349"/>
          <a:stretch>
            <a:fillRect/>
          </a:stretch>
        </p:blipFill>
        <p:spPr>
          <a:xfrm>
            <a:off x="3035935" y="1704975"/>
            <a:ext cx="978535" cy="4686935"/>
          </a:xfrm>
          <a:prstGeom prst="rect">
            <a:avLst/>
          </a:prstGeom>
        </p:spPr>
      </p:pic>
      <p:cxnSp>
        <p:nvCxnSpPr>
          <p:cNvPr id="8" name="肘形连接符 7"/>
          <p:cNvCxnSpPr/>
          <p:nvPr/>
        </p:nvCxnSpPr>
        <p:spPr>
          <a:xfrm rot="16200000">
            <a:off x="9427210" y="2078355"/>
            <a:ext cx="1896110" cy="650875"/>
          </a:xfrm>
          <a:prstGeom prst="bentConnector3">
            <a:avLst>
              <a:gd name="adj1" fmla="val 10011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81540" y="3366135"/>
            <a:ext cx="288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020425" y="1595120"/>
            <a:ext cx="6350" cy="575945"/>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399905" y="1101090"/>
            <a:ext cx="313055" cy="5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688195" y="1113155"/>
            <a:ext cx="18415" cy="208407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1008360" y="2435860"/>
            <a:ext cx="5715" cy="130556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491730" y="3735070"/>
            <a:ext cx="3522980"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460615" y="1419860"/>
            <a:ext cx="12065" cy="232791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28865" y="1438910"/>
            <a:ext cx="244475"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调度算法目标</a:t>
            </a:r>
            <a:r>
              <a:rPr lang="zh-CN" altLang="en-US" sz="2400" b="1" dirty="0">
                <a:solidFill>
                  <a:schemeClr val="accent1">
                    <a:lumMod val="50000"/>
                  </a:schemeClr>
                </a:solidFill>
                <a:latin typeface="微软雅黑" panose="020B0503020204020204" charset="-122"/>
                <a:ea typeface="微软雅黑" panose="020B0503020204020204" charset="-122"/>
              </a:rPr>
              <a:t>问题</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685800" y="1623695"/>
            <a:ext cx="6766560" cy="3771900"/>
          </a:xfrm>
          <a:prstGeom prst="rect">
            <a:avLst/>
          </a:prstGeom>
        </p:spPr>
      </p:pic>
      <p:pic>
        <p:nvPicPr>
          <p:cNvPr id="5" name="图片 4"/>
          <p:cNvPicPr>
            <a:picLocks noChangeAspect="1"/>
          </p:cNvPicPr>
          <p:nvPr/>
        </p:nvPicPr>
        <p:blipFill>
          <a:blip r:embed="rId2"/>
          <a:stretch>
            <a:fillRect/>
          </a:stretch>
        </p:blipFill>
        <p:spPr>
          <a:xfrm>
            <a:off x="7595870" y="1541780"/>
            <a:ext cx="4142105" cy="3834130"/>
          </a:xfrm>
          <a:prstGeom prst="rect">
            <a:avLst/>
          </a:prstGeom>
        </p:spPr>
      </p:pic>
      <p:sp>
        <p:nvSpPr>
          <p:cNvPr id="6" name="文本框 5"/>
          <p:cNvSpPr txBox="1"/>
          <p:nvPr/>
        </p:nvSpPr>
        <p:spPr>
          <a:xfrm>
            <a:off x="871855" y="5477510"/>
            <a:ext cx="10448925" cy="969645"/>
          </a:xfrm>
          <a:prstGeom prst="rect">
            <a:avLst/>
          </a:prstGeom>
          <a:noFill/>
        </p:spPr>
        <p:txBody>
          <a:bodyPr wrap="square" rtlCol="0">
            <a:noAutofit/>
          </a:bodyPr>
          <a:p>
            <a:pPr indent="457200"/>
            <a:r>
              <a:rPr lang="zh-CN" altLang="en-US" sz="2000"/>
              <a:t>给出所有板子的加工工艺序列，即该板子在上图中的设备之间的流转顺序，以及每种设备的属性、数量，以及板子在该设备上执行的要求和工作时间，板子在设备间的转移时间。</a:t>
            </a:r>
            <a:r>
              <a:rPr lang="zh-CN" altLang="en-US" sz="2000" b="1"/>
              <a:t>调度算法需要给出板子在设备上工作的开始时间、结束时间，以甘特图形式展示</a:t>
            </a:r>
            <a:r>
              <a:rPr lang="zh-CN" altLang="en-US" sz="2000" b="1"/>
              <a:t>出来。</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b="23252"/>
          <a:stretch>
            <a:fillRect/>
          </a:stretch>
        </p:blipFill>
        <p:spPr>
          <a:xfrm>
            <a:off x="1788160" y="2359660"/>
            <a:ext cx="8025130" cy="438150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调度算法目标</a:t>
            </a:r>
            <a:r>
              <a:rPr lang="zh-CN" altLang="en-US" sz="2400" b="1" dirty="0">
                <a:solidFill>
                  <a:schemeClr val="accent1">
                    <a:lumMod val="50000"/>
                  </a:schemeClr>
                </a:solidFill>
                <a:latin typeface="微软雅黑" panose="020B0503020204020204" charset="-122"/>
                <a:ea typeface="微软雅黑" panose="020B0503020204020204" charset="-122"/>
              </a:rPr>
              <a:t>问题</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6" name="文本框 5"/>
          <p:cNvSpPr txBox="1"/>
          <p:nvPr/>
        </p:nvSpPr>
        <p:spPr>
          <a:xfrm>
            <a:off x="1035685" y="1623695"/>
            <a:ext cx="10448925" cy="969645"/>
          </a:xfrm>
          <a:prstGeom prst="rect">
            <a:avLst/>
          </a:prstGeom>
          <a:noFill/>
        </p:spPr>
        <p:txBody>
          <a:bodyPr wrap="square" rtlCol="0">
            <a:noAutofit/>
          </a:bodyPr>
          <a:p>
            <a:pPr indent="457200"/>
            <a:r>
              <a:rPr lang="zh-CN" altLang="en-US" sz="2400" b="1"/>
              <a:t>调度算法需要给出板子在设备上工作的开始时间、结束时间，以甘特图形式展示出来。其中甘特图的输出样例如下图所示：</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之前</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的问题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339080" y="407035"/>
            <a:ext cx="6528435" cy="6043295"/>
          </a:xfrm>
          <a:prstGeom prst="rect">
            <a:avLst/>
          </a:prstGeom>
        </p:spPr>
      </p:pic>
      <p:sp>
        <p:nvSpPr>
          <p:cNvPr id="10" name="文本框 9"/>
          <p:cNvSpPr txBox="1"/>
          <p:nvPr/>
        </p:nvSpPr>
        <p:spPr>
          <a:xfrm>
            <a:off x="1442085" y="1134110"/>
            <a:ext cx="3887470" cy="859155"/>
          </a:xfrm>
          <a:prstGeom prst="rect">
            <a:avLst/>
          </a:prstGeom>
          <a:noFill/>
        </p:spPr>
        <p:txBody>
          <a:bodyPr wrap="square" lIns="121904" tIns="60952" rIns="121904" bIns="60952" rtlCol="0">
            <a:spAutoFit/>
          </a:bodyPr>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en-US" altLang="zh-CN" sz="2400" b="1" dirty="0">
                <a:solidFill>
                  <a:schemeClr val="accent1">
                    <a:lumMod val="50000"/>
                  </a:schemeClr>
                </a:solidFill>
                <a:latin typeface="微软雅黑" panose="020B0503020204020204" charset="-122"/>
                <a:ea typeface="微软雅黑" panose="020B0503020204020204" charset="-122"/>
              </a:rPr>
              <a:t>2</a:t>
            </a:r>
            <a:r>
              <a:rPr lang="zh-CN" altLang="en-US" sz="2400" b="1" dirty="0">
                <a:solidFill>
                  <a:schemeClr val="accent1">
                    <a:lumMod val="50000"/>
                  </a:schemeClr>
                </a:solidFill>
                <a:latin typeface="微软雅黑" panose="020B0503020204020204" charset="-122"/>
                <a:ea typeface="微软雅黑" panose="020B0503020204020204" charset="-122"/>
              </a:rPr>
              <a:t>：是否第一个泳道可以和后面的</a:t>
            </a:r>
            <a:r>
              <a:rPr lang="zh-CN" altLang="en-US" sz="2400" b="1" dirty="0">
                <a:solidFill>
                  <a:schemeClr val="accent1">
                    <a:lumMod val="50000"/>
                  </a:schemeClr>
                </a:solidFill>
                <a:latin typeface="微软雅黑" panose="020B0503020204020204" charset="-122"/>
                <a:ea typeface="微软雅黑" panose="020B0503020204020204" charset="-122"/>
              </a:rPr>
              <a:t>连起来</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4" name="文本框 3"/>
          <p:cNvSpPr txBox="1"/>
          <p:nvPr/>
        </p:nvSpPr>
        <p:spPr>
          <a:xfrm>
            <a:off x="854075" y="2202815"/>
            <a:ext cx="4019550" cy="3046095"/>
          </a:xfrm>
          <a:prstGeom prst="rect">
            <a:avLst/>
          </a:prstGeom>
          <a:noFill/>
        </p:spPr>
        <p:txBody>
          <a:bodyPr wrap="square" rtlCol="0">
            <a:spAutoFit/>
          </a:bodyPr>
          <a:p>
            <a:r>
              <a:rPr lang="zh-CN" altLang="en-US" sz="2400"/>
              <a:t>解释：理论上是可以接过去的。</a:t>
            </a:r>
            <a:endParaRPr lang="zh-CN" altLang="en-US" sz="2400"/>
          </a:p>
          <a:p>
            <a:r>
              <a:rPr lang="zh-CN" altLang="en-US" sz="2400"/>
              <a:t>整个流程分了两步，前面一步速度快，后面慢，分开就不会被拖慢。所以加了一个存储做</a:t>
            </a:r>
            <a:r>
              <a:rPr lang="zh-CN" altLang="en-US" sz="2400"/>
              <a:t>缓冲区。</a:t>
            </a:r>
            <a:endParaRPr lang="zh-CN" altLang="en-US" sz="2400"/>
          </a:p>
          <a:p>
            <a:endParaRPr lang="zh-CN" altLang="en-US" sz="2400"/>
          </a:p>
          <a:p>
            <a:endParaRPr lang="zh-CN" altLang="en-US" sz="2400"/>
          </a:p>
        </p:txBody>
      </p:sp>
      <p:cxnSp>
        <p:nvCxnSpPr>
          <p:cNvPr id="6" name="直接箭头连接符 5"/>
          <p:cNvCxnSpPr/>
          <p:nvPr/>
        </p:nvCxnSpPr>
        <p:spPr>
          <a:xfrm>
            <a:off x="5978525" y="4238625"/>
            <a:ext cx="26035" cy="1997710"/>
          </a:xfrm>
          <a:prstGeom prst="straightConnector1">
            <a:avLst/>
          </a:prstGeom>
          <a:ln w="38100" cmpd="sng">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004560" y="6236335"/>
            <a:ext cx="440690" cy="0"/>
          </a:xfrm>
          <a:prstGeom prst="straightConnector1">
            <a:avLst/>
          </a:prstGeom>
          <a:ln w="38100" cmpd="sng">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6445250" y="892810"/>
            <a:ext cx="0" cy="5356225"/>
          </a:xfrm>
          <a:prstGeom prst="straightConnector1">
            <a:avLst/>
          </a:prstGeom>
          <a:ln w="38100" cmpd="sng">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6419850" y="905510"/>
            <a:ext cx="557530" cy="12700"/>
          </a:xfrm>
          <a:prstGeom prst="straightConnector1">
            <a:avLst/>
          </a:prstGeom>
          <a:ln w="38100" cmpd="sng">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之前</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的问题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93520" y="1134110"/>
            <a:ext cx="8271510" cy="489585"/>
          </a:xfrm>
          <a:prstGeom prst="rect">
            <a:avLst/>
          </a:prstGeom>
          <a:noFill/>
        </p:spPr>
        <p:txBody>
          <a:bodyPr wrap="square" lIns="121904" tIns="60952" rIns="121904" bIns="60952" rtlCol="0">
            <a:spAutoFit/>
          </a:bodyPr>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en-US" altLang="zh-CN" sz="2400" b="1" dirty="0">
                <a:solidFill>
                  <a:schemeClr val="accent1">
                    <a:lumMod val="50000"/>
                  </a:schemeClr>
                </a:solidFill>
                <a:latin typeface="微软雅黑" panose="020B0503020204020204" charset="-122"/>
                <a:ea typeface="微软雅黑" panose="020B0503020204020204" charset="-122"/>
              </a:rPr>
              <a:t>3</a:t>
            </a:r>
            <a:r>
              <a:rPr lang="zh-CN" altLang="en-US" sz="2400" b="1" dirty="0">
                <a:solidFill>
                  <a:schemeClr val="accent1">
                    <a:lumMod val="50000"/>
                  </a:schemeClr>
                </a:solidFill>
                <a:latin typeface="微软雅黑" panose="020B0503020204020204" charset="-122"/>
                <a:ea typeface="微软雅黑" panose="020B0503020204020204" charset="-122"/>
              </a:rPr>
              <a:t>：除了核酸检测流程还有什么类型的调度</a:t>
            </a:r>
            <a:r>
              <a:rPr lang="zh-CN" altLang="en-US" sz="2400" b="1" dirty="0">
                <a:solidFill>
                  <a:schemeClr val="accent1">
                    <a:lumMod val="50000"/>
                  </a:schemeClr>
                </a:solidFill>
                <a:latin typeface="微软雅黑" panose="020B0503020204020204" charset="-122"/>
                <a:ea typeface="微软雅黑" panose="020B0503020204020204" charset="-122"/>
              </a:rPr>
              <a:t>任务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4" name="文本框 3"/>
          <p:cNvSpPr txBox="1"/>
          <p:nvPr/>
        </p:nvSpPr>
        <p:spPr>
          <a:xfrm>
            <a:off x="1493520" y="1906270"/>
            <a:ext cx="9194165" cy="2752090"/>
          </a:xfrm>
          <a:prstGeom prst="rect">
            <a:avLst/>
          </a:prstGeom>
          <a:noFill/>
        </p:spPr>
        <p:txBody>
          <a:bodyPr wrap="square" rtlCol="0">
            <a:noAutofit/>
          </a:bodyPr>
          <a:p>
            <a:r>
              <a:rPr lang="zh-CN" altLang="en-US" sz="2400"/>
              <a:t>除了核酸检测流程其他类型有很多，大部分跟高通量</a:t>
            </a:r>
            <a:r>
              <a:rPr lang="zh-CN" altLang="en-US" sz="2400"/>
              <a:t>相关。</a:t>
            </a:r>
            <a:endParaRPr lang="zh-CN" altLang="en-US" sz="2400"/>
          </a:p>
          <a:p>
            <a:endParaRPr lang="zh-CN" altLang="en-US" sz="2400"/>
          </a:p>
          <a:p>
            <a:r>
              <a:rPr lang="zh-CN" altLang="en-US" sz="2400"/>
              <a:t>如：之前提到一个流程，</a:t>
            </a:r>
            <a:r>
              <a:rPr lang="en-US" altLang="zh-CN" sz="2400" b="1"/>
              <a:t>ngs</a:t>
            </a:r>
            <a:r>
              <a:rPr lang="zh-CN" altLang="en-US" sz="2400" b="1"/>
              <a:t>基因测序</a:t>
            </a:r>
            <a:r>
              <a:rPr lang="zh-CN" altLang="en-US" sz="2400"/>
              <a:t>的实验</a:t>
            </a:r>
            <a:r>
              <a:rPr lang="zh-CN" altLang="en-US" sz="2400"/>
              <a:t>流程</a:t>
            </a:r>
            <a:endParaRPr lang="zh-CN" altLang="en-US" sz="2400"/>
          </a:p>
          <a:p>
            <a:endParaRPr lang="zh-CN" altLang="en-US" sz="2400"/>
          </a:p>
          <a:p>
            <a:r>
              <a:rPr lang="zh-CN" altLang="en-US" sz="2400"/>
              <a:t>高通量指的是利用电脑和相关的机器将那些大量的序列进行分析,一次可以进行多个样本的检测。</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当前的解决</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方式</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93520" y="1134110"/>
            <a:ext cx="8271510" cy="489585"/>
          </a:xfrm>
          <a:prstGeom prst="rect">
            <a:avLst/>
          </a:prstGeom>
          <a:noFill/>
        </p:spPr>
        <p:txBody>
          <a:bodyPr wrap="square" lIns="121904" tIns="60952" rIns="121904" bIns="60952" rtlCol="0">
            <a:spAutoFit/>
          </a:bodyPr>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en-US" altLang="zh-CN" sz="2400" b="1" dirty="0">
                <a:solidFill>
                  <a:schemeClr val="accent1">
                    <a:lumMod val="50000"/>
                  </a:schemeClr>
                </a:solidFill>
                <a:latin typeface="微软雅黑" panose="020B0503020204020204" charset="-122"/>
                <a:ea typeface="微软雅黑" panose="020B0503020204020204" charset="-122"/>
              </a:rPr>
              <a:t>3</a:t>
            </a:r>
            <a:r>
              <a:rPr lang="zh-CN" altLang="en-US" sz="2400" b="1" dirty="0">
                <a:solidFill>
                  <a:schemeClr val="accent1">
                    <a:lumMod val="50000"/>
                  </a:schemeClr>
                </a:solidFill>
                <a:latin typeface="微软雅黑" panose="020B0503020204020204" charset="-122"/>
                <a:ea typeface="微软雅黑" panose="020B0503020204020204" charset="-122"/>
              </a:rPr>
              <a:t>：除了核酸检测流程还有什么类型的调度</a:t>
            </a:r>
            <a:r>
              <a:rPr lang="zh-CN" altLang="en-US" sz="2400" b="1" dirty="0">
                <a:solidFill>
                  <a:schemeClr val="accent1">
                    <a:lumMod val="50000"/>
                  </a:schemeClr>
                </a:solidFill>
                <a:latin typeface="微软雅黑" panose="020B0503020204020204" charset="-122"/>
                <a:ea typeface="微软雅黑" panose="020B0503020204020204" charset="-122"/>
              </a:rPr>
              <a:t>任务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486535" y="1623695"/>
            <a:ext cx="9218930" cy="5139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2866" y="2528493"/>
            <a:ext cx="9806585" cy="768350"/>
          </a:xfrm>
          <a:prstGeom prst="rect">
            <a:avLst/>
          </a:prstGeom>
          <a:noFill/>
        </p:spPr>
        <p:txBody>
          <a:bodyPr wrap="square" rtlCol="0">
            <a:spAutoFit/>
          </a:bodyPr>
          <a:lstStyle/>
          <a:p>
            <a:pPr algn="ctr"/>
            <a:r>
              <a:rPr lang="zh-CN" altLang="en-US" sz="4400" dirty="0">
                <a:solidFill>
                  <a:schemeClr val="bg1"/>
                </a:solidFill>
              </a:rPr>
              <a:t>附录</a:t>
            </a:r>
            <a:endParaRPr lang="zh-CN" altLang="en-US" sz="4400" dirty="0">
              <a:solidFill>
                <a:schemeClr val="bg1"/>
              </a:solidFill>
            </a:endParaRPr>
          </a:p>
        </p:txBody>
      </p:sp>
      <p:sp>
        <p:nvSpPr>
          <p:cNvPr id="3" name="文本框 2"/>
          <p:cNvSpPr txBox="1"/>
          <p:nvPr/>
        </p:nvSpPr>
        <p:spPr>
          <a:xfrm>
            <a:off x="8179021" y="6132503"/>
            <a:ext cx="3822937" cy="450850"/>
          </a:xfrm>
          <a:prstGeom prst="rect">
            <a:avLst/>
          </a:prstGeom>
          <a:noFill/>
        </p:spPr>
        <p:txBody>
          <a:bodyPr wrap="square" rtlCol="0">
            <a:spAutoFit/>
          </a:bodyPr>
          <a:lstStyle/>
          <a:p>
            <a:pPr algn="ctr">
              <a:lnSpc>
                <a:spcPct val="130000"/>
              </a:lnSpc>
            </a:pPr>
            <a:r>
              <a:rPr lang="en-US" altLang="zh-CN" dirty="0">
                <a:solidFill>
                  <a:schemeClr val="bg1">
                    <a:lumMod val="95000"/>
                  </a:schemeClr>
                </a:solidFill>
              </a:rPr>
              <a:t>2022-12-12</a:t>
            </a:r>
            <a:endParaRPr lang="zh-CN" altLang="en-US"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并行计算中</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方式</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并行计算背景（以</a:t>
            </a:r>
            <a:r>
              <a:rPr lang="en-US" altLang="zh-CN" sz="2400" b="1" dirty="0">
                <a:solidFill>
                  <a:schemeClr val="accent1">
                    <a:lumMod val="50000"/>
                  </a:schemeClr>
                </a:solidFill>
                <a:latin typeface="微软雅黑" panose="020B0503020204020204" charset="-122"/>
                <a:ea typeface="微软雅黑" panose="020B0503020204020204" charset="-122"/>
              </a:rPr>
              <a:t>taskflow</a:t>
            </a:r>
            <a:r>
              <a:rPr lang="zh-CN" altLang="en-US" sz="2400" b="1" dirty="0">
                <a:solidFill>
                  <a:schemeClr val="accent1">
                    <a:lumMod val="50000"/>
                  </a:schemeClr>
                </a:solidFill>
                <a:latin typeface="微软雅黑" panose="020B0503020204020204" charset="-122"/>
                <a:ea typeface="微软雅黑" panose="020B0503020204020204" charset="-122"/>
              </a:rPr>
              <a:t>为例）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3" name="文本框 2"/>
          <p:cNvSpPr txBox="1"/>
          <p:nvPr/>
        </p:nvSpPr>
        <p:spPr>
          <a:xfrm>
            <a:off x="1154430" y="1623695"/>
            <a:ext cx="10081895" cy="1568450"/>
          </a:xfrm>
          <a:prstGeom prst="rect">
            <a:avLst/>
          </a:prstGeom>
          <a:noFill/>
        </p:spPr>
        <p:txBody>
          <a:bodyPr wrap="square" rtlCol="0">
            <a:spAutoFit/>
          </a:bodyPr>
          <a:p>
            <a:r>
              <a:rPr lang="en-US" altLang="zh-CN" sz="2400"/>
              <a:t>    </a:t>
            </a:r>
            <a:r>
              <a:rPr lang="zh-CN" altLang="en-US" sz="2400"/>
              <a:t>计算机存在多个处理器，软件应用的并行化能够充分利用处理器资源，提高软件运行</a:t>
            </a:r>
            <a:r>
              <a:rPr lang="zh-CN" altLang="en-US" sz="2400"/>
              <a:t>效率。</a:t>
            </a:r>
            <a:endParaRPr lang="zh-CN" altLang="en-US" sz="2400"/>
          </a:p>
          <a:p>
            <a:endParaRPr lang="zh-CN" altLang="en-US" sz="2400"/>
          </a:p>
          <a:p>
            <a:r>
              <a:rPr lang="zh-CN" altLang="en-US" sz="2400"/>
              <a:t>软件应用的并行化分为三个步骤：</a:t>
            </a:r>
            <a:r>
              <a:rPr lang="en-US" altLang="zh-CN" sz="2400"/>
              <a:t>1. </a:t>
            </a:r>
            <a:r>
              <a:rPr lang="zh-CN" altLang="en-US" sz="2400"/>
              <a:t>任务分解</a:t>
            </a:r>
            <a:r>
              <a:rPr lang="en-US" altLang="zh-CN" sz="2400"/>
              <a:t> 2. </a:t>
            </a:r>
            <a:r>
              <a:rPr lang="zh-CN" altLang="en-US" sz="2400"/>
              <a:t>依赖性分析</a:t>
            </a:r>
            <a:r>
              <a:rPr lang="en-US" altLang="zh-CN" sz="2400"/>
              <a:t>  3. </a:t>
            </a:r>
            <a:r>
              <a:rPr lang="zh-CN" altLang="en-US" sz="2400"/>
              <a:t>任务调度</a:t>
            </a:r>
            <a:endParaRPr lang="zh-CN" altLang="en-US" sz="2400"/>
          </a:p>
        </p:txBody>
      </p:sp>
      <p:sp>
        <p:nvSpPr>
          <p:cNvPr id="5" name="文本框 4"/>
          <p:cNvSpPr txBox="1"/>
          <p:nvPr/>
        </p:nvSpPr>
        <p:spPr>
          <a:xfrm>
            <a:off x="767080" y="5659120"/>
            <a:ext cx="3246120" cy="1198880"/>
          </a:xfrm>
          <a:prstGeom prst="rect">
            <a:avLst/>
          </a:prstGeom>
          <a:noFill/>
        </p:spPr>
        <p:txBody>
          <a:bodyPr wrap="square" rtlCol="0">
            <a:spAutoFit/>
          </a:bodyPr>
          <a:p>
            <a:r>
              <a:rPr lang="en-US" altLang="zh-CN" sz="2400"/>
              <a:t>1.</a:t>
            </a:r>
            <a:r>
              <a:rPr lang="zh-CN" altLang="en-US" sz="2400"/>
              <a:t>任务</a:t>
            </a:r>
            <a:r>
              <a:rPr lang="zh-CN" altLang="en-US" sz="2400"/>
              <a:t>分解：</a:t>
            </a:r>
            <a:endParaRPr lang="zh-CN" altLang="en-US" sz="2400"/>
          </a:p>
          <a:p>
            <a:r>
              <a:rPr lang="en-US" altLang="zh-CN" sz="2400"/>
              <a:t>    </a:t>
            </a:r>
            <a:r>
              <a:rPr lang="zh-CN" altLang="en-US" sz="2400"/>
              <a:t>给定一段代码，将其拆分若干个子</a:t>
            </a:r>
            <a:r>
              <a:rPr lang="en-US" altLang="zh-CN" sz="2400"/>
              <a:t>task</a:t>
            </a:r>
            <a:endParaRPr lang="en-US" altLang="zh-CN" sz="2400"/>
          </a:p>
        </p:txBody>
      </p:sp>
      <p:pic>
        <p:nvPicPr>
          <p:cNvPr id="6" name="图片 5"/>
          <p:cNvPicPr>
            <a:picLocks noChangeAspect="1"/>
          </p:cNvPicPr>
          <p:nvPr/>
        </p:nvPicPr>
        <p:blipFill>
          <a:blip r:embed="rId1"/>
          <a:stretch>
            <a:fillRect/>
          </a:stretch>
        </p:blipFill>
        <p:spPr>
          <a:xfrm>
            <a:off x="306705" y="3716020"/>
            <a:ext cx="4568190" cy="1320800"/>
          </a:xfrm>
          <a:prstGeom prst="rect">
            <a:avLst/>
          </a:prstGeom>
        </p:spPr>
      </p:pic>
      <p:sp>
        <p:nvSpPr>
          <p:cNvPr id="7" name="文本框 6"/>
          <p:cNvSpPr txBox="1"/>
          <p:nvPr/>
        </p:nvSpPr>
        <p:spPr>
          <a:xfrm>
            <a:off x="5001260" y="5659120"/>
            <a:ext cx="3268980" cy="1198880"/>
          </a:xfrm>
          <a:prstGeom prst="rect">
            <a:avLst/>
          </a:prstGeom>
          <a:noFill/>
        </p:spPr>
        <p:txBody>
          <a:bodyPr wrap="square" rtlCol="0">
            <a:spAutoFit/>
          </a:bodyPr>
          <a:p>
            <a:r>
              <a:rPr lang="en-US" altLang="zh-CN" sz="2400"/>
              <a:t>2.</a:t>
            </a:r>
            <a:r>
              <a:rPr lang="zh-CN" altLang="en-US" sz="2400"/>
              <a:t>依赖性</a:t>
            </a:r>
            <a:r>
              <a:rPr lang="zh-CN" altLang="en-US" sz="2400"/>
              <a:t>分析：</a:t>
            </a:r>
            <a:endParaRPr lang="zh-CN" altLang="en-US" sz="2400"/>
          </a:p>
          <a:p>
            <a:r>
              <a:rPr lang="en-US" altLang="zh-CN" sz="2400"/>
              <a:t>    </a:t>
            </a:r>
            <a:r>
              <a:rPr lang="zh-CN" altLang="en-US" sz="2400"/>
              <a:t>设置不同</a:t>
            </a:r>
            <a:r>
              <a:rPr lang="en-US" altLang="zh-CN" sz="2400"/>
              <a:t>task</a:t>
            </a:r>
            <a:r>
              <a:rPr lang="zh-CN" altLang="en-US" sz="2400"/>
              <a:t>之间的依赖</a:t>
            </a:r>
            <a:r>
              <a:rPr lang="zh-CN" altLang="en-US" sz="2400"/>
              <a:t>关系</a:t>
            </a:r>
            <a:endParaRPr lang="zh-CN" altLang="en-US" sz="2400"/>
          </a:p>
        </p:txBody>
      </p:sp>
      <p:pic>
        <p:nvPicPr>
          <p:cNvPr id="11" name="图片 1"/>
          <p:cNvPicPr>
            <a:picLocks noChangeAspect="1"/>
          </p:cNvPicPr>
          <p:nvPr/>
        </p:nvPicPr>
        <p:blipFill>
          <a:blip r:embed="rId2"/>
          <a:stretch>
            <a:fillRect/>
          </a:stretch>
        </p:blipFill>
        <p:spPr>
          <a:xfrm>
            <a:off x="4726305" y="3255010"/>
            <a:ext cx="3170555" cy="2117725"/>
          </a:xfrm>
          <a:prstGeom prst="rect">
            <a:avLst/>
          </a:prstGeom>
          <a:noFill/>
          <a:ln>
            <a:noFill/>
          </a:ln>
        </p:spPr>
      </p:pic>
      <p:pic>
        <p:nvPicPr>
          <p:cNvPr id="12" name="图片 2"/>
          <p:cNvPicPr>
            <a:picLocks noChangeAspect="1"/>
          </p:cNvPicPr>
          <p:nvPr/>
        </p:nvPicPr>
        <p:blipFill>
          <a:blip r:embed="rId3"/>
          <a:stretch>
            <a:fillRect/>
          </a:stretch>
        </p:blipFill>
        <p:spPr>
          <a:xfrm>
            <a:off x="8155305" y="3157220"/>
            <a:ext cx="3081020" cy="2438400"/>
          </a:xfrm>
          <a:prstGeom prst="rect">
            <a:avLst/>
          </a:prstGeom>
          <a:noFill/>
          <a:ln>
            <a:noFill/>
          </a:ln>
        </p:spPr>
      </p:pic>
      <p:sp>
        <p:nvSpPr>
          <p:cNvPr id="14" name="文本框 13"/>
          <p:cNvSpPr txBox="1"/>
          <p:nvPr/>
        </p:nvSpPr>
        <p:spPr>
          <a:xfrm>
            <a:off x="8667115" y="5843270"/>
            <a:ext cx="3268980" cy="829945"/>
          </a:xfrm>
          <a:prstGeom prst="rect">
            <a:avLst/>
          </a:prstGeom>
          <a:noFill/>
        </p:spPr>
        <p:txBody>
          <a:bodyPr wrap="square" rtlCol="0">
            <a:spAutoFit/>
          </a:bodyPr>
          <a:p>
            <a:r>
              <a:rPr lang="en-US" altLang="zh-CN" sz="2400"/>
              <a:t>3. </a:t>
            </a:r>
            <a:r>
              <a:rPr lang="zh-CN" altLang="en-US" sz="2400"/>
              <a:t>任务调度：</a:t>
            </a:r>
            <a:r>
              <a:rPr lang="en-US" altLang="zh-CN" sz="2400"/>
              <a:t>task </a:t>
            </a:r>
            <a:r>
              <a:rPr lang="zh-CN" altLang="en-US" sz="2400"/>
              <a:t>分配给不同</a:t>
            </a:r>
            <a:r>
              <a:rPr lang="zh-CN" altLang="en-US" sz="2400"/>
              <a:t>的处理器</a:t>
            </a:r>
            <a:endParaRPr lang="zh-CN" altLang="en-US" sz="2400"/>
          </a:p>
        </p:txBody>
      </p:sp>
      <p:cxnSp>
        <p:nvCxnSpPr>
          <p:cNvPr id="15" name="直接箭头连接符 14"/>
          <p:cNvCxnSpPr>
            <a:stCxn id="5" idx="3"/>
            <a:endCxn id="7" idx="1"/>
          </p:cNvCxnSpPr>
          <p:nvPr/>
        </p:nvCxnSpPr>
        <p:spPr>
          <a:xfrm>
            <a:off x="4013200" y="6258560"/>
            <a:ext cx="98806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stCxn id="7" idx="3"/>
            <a:endCxn id="14" idx="1"/>
          </p:cNvCxnSpPr>
          <p:nvPr/>
        </p:nvCxnSpPr>
        <p:spPr>
          <a:xfrm>
            <a:off x="8270240" y="6258560"/>
            <a:ext cx="396875"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并行计算中</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建模方式</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en-US" altLang="zh-CN" sz="2400" b="1" dirty="0">
                <a:solidFill>
                  <a:schemeClr val="accent1">
                    <a:lumMod val="50000"/>
                  </a:schemeClr>
                </a:solidFill>
                <a:latin typeface="微软雅黑" panose="020B0503020204020204" charset="-122"/>
                <a:ea typeface="微软雅黑" panose="020B0503020204020204" charset="-122"/>
              </a:rPr>
              <a:t>task graph</a:t>
            </a:r>
            <a:r>
              <a:rPr lang="zh-CN" altLang="en-US" sz="2400" b="1" dirty="0">
                <a:solidFill>
                  <a:schemeClr val="accent1">
                    <a:lumMod val="50000"/>
                  </a:schemeClr>
                </a:solidFill>
                <a:latin typeface="微软雅黑" panose="020B0503020204020204" charset="-122"/>
                <a:ea typeface="微软雅黑" panose="020B0503020204020204" charset="-122"/>
              </a:rPr>
              <a:t>的建模方式</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13" name="图片 7"/>
          <p:cNvPicPr>
            <a:picLocks noChangeAspect="1"/>
          </p:cNvPicPr>
          <p:nvPr/>
        </p:nvPicPr>
        <p:blipFill>
          <a:blip r:embed="rId1"/>
          <a:stretch>
            <a:fillRect/>
          </a:stretch>
        </p:blipFill>
        <p:spPr>
          <a:xfrm>
            <a:off x="8227060" y="1303655"/>
            <a:ext cx="3840480" cy="3534410"/>
          </a:xfrm>
          <a:prstGeom prst="rect">
            <a:avLst/>
          </a:prstGeom>
          <a:noFill/>
          <a:ln>
            <a:noFill/>
          </a:ln>
        </p:spPr>
      </p:pic>
      <p:pic>
        <p:nvPicPr>
          <p:cNvPr id="8" name="图片 7"/>
          <p:cNvPicPr>
            <a:picLocks noChangeAspect="1"/>
          </p:cNvPicPr>
          <p:nvPr/>
        </p:nvPicPr>
        <p:blipFill>
          <a:blip r:embed="rId2"/>
          <a:stretch>
            <a:fillRect/>
          </a:stretch>
        </p:blipFill>
        <p:spPr>
          <a:xfrm>
            <a:off x="385445" y="1970405"/>
            <a:ext cx="8318500" cy="1857375"/>
          </a:xfrm>
          <a:prstGeom prst="rect">
            <a:avLst/>
          </a:prstGeom>
        </p:spPr>
      </p:pic>
      <p:pic>
        <p:nvPicPr>
          <p:cNvPr id="17" name="图片 16"/>
          <p:cNvPicPr>
            <a:picLocks noChangeAspect="1"/>
          </p:cNvPicPr>
          <p:nvPr/>
        </p:nvPicPr>
        <p:blipFill>
          <a:blip r:embed="rId3"/>
          <a:stretch>
            <a:fillRect/>
          </a:stretch>
        </p:blipFill>
        <p:spPr>
          <a:xfrm>
            <a:off x="741045" y="4095750"/>
            <a:ext cx="7816850" cy="1445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en-US" altLang="zh-CN"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5" name="文本框 4"/>
          <p:cNvSpPr txBox="1"/>
          <p:nvPr/>
        </p:nvSpPr>
        <p:spPr>
          <a:xfrm>
            <a:off x="493395" y="1833245"/>
            <a:ext cx="3970655" cy="3413125"/>
          </a:xfrm>
          <a:prstGeom prst="rect">
            <a:avLst/>
          </a:prstGeom>
          <a:noFill/>
        </p:spPr>
        <p:txBody>
          <a:bodyPr wrap="square" rtlCol="0">
            <a:noAutofit/>
          </a:bodyPr>
          <a:p>
            <a:r>
              <a:rPr lang="zh-CN" altLang="en-US" sz="2400"/>
              <a:t>右图是核酸检测用到的</a:t>
            </a:r>
            <a:endParaRPr lang="zh-CN" altLang="en-US" sz="2400"/>
          </a:p>
          <a:p>
            <a:r>
              <a:rPr lang="zh-CN" altLang="en-US" sz="2400"/>
              <a:t>所有设备</a:t>
            </a:r>
            <a:endParaRPr lang="zh-CN" altLang="en-US" sz="2400"/>
          </a:p>
          <a:p>
            <a:endParaRPr lang="zh-CN" altLang="en-US" sz="2400"/>
          </a:p>
          <a:p>
            <a:r>
              <a:rPr lang="zh-CN" altLang="en-US" sz="2400"/>
              <a:t>板子存放在存储设备</a:t>
            </a:r>
            <a:r>
              <a:rPr lang="zh-CN" altLang="en-US" sz="2400"/>
              <a:t>中，</a:t>
            </a:r>
            <a:endParaRPr lang="zh-CN" altLang="en-US" sz="2400"/>
          </a:p>
          <a:p>
            <a:r>
              <a:rPr lang="zh-CN" altLang="en-US" sz="2400"/>
              <a:t>每个板子有自己的</a:t>
            </a:r>
            <a:r>
              <a:rPr lang="zh-CN" altLang="en-US" sz="2400"/>
              <a:t>工艺序列</a:t>
            </a:r>
            <a:endParaRPr lang="zh-CN" altLang="en-US" sz="24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4413885" y="1215390"/>
            <a:ext cx="7640955" cy="4259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759065" y="4194175"/>
            <a:ext cx="4432935" cy="1610360"/>
          </a:xfrm>
          <a:prstGeom prst="rect">
            <a:avLst/>
          </a:prstGeom>
        </p:spPr>
      </p:pic>
      <p:pic>
        <p:nvPicPr>
          <p:cNvPr id="13" name="图片 7"/>
          <p:cNvPicPr>
            <a:picLocks noChangeAspect="1"/>
          </p:cNvPicPr>
          <p:nvPr/>
        </p:nvPicPr>
        <p:blipFill>
          <a:blip r:embed="rId2"/>
          <a:stretch>
            <a:fillRect/>
          </a:stretch>
        </p:blipFill>
        <p:spPr>
          <a:xfrm>
            <a:off x="7843520" y="448310"/>
            <a:ext cx="3840480" cy="3534410"/>
          </a:xfrm>
          <a:prstGeom prst="rect">
            <a:avLst/>
          </a:prstGeom>
          <a:noFill/>
          <a:ln>
            <a:noFill/>
          </a:ln>
        </p:spPr>
      </p:pic>
      <p:pic>
        <p:nvPicPr>
          <p:cNvPr id="2" name="图片 1"/>
          <p:cNvPicPr>
            <a:picLocks noChangeAspect="1"/>
          </p:cNvPicPr>
          <p:nvPr/>
        </p:nvPicPr>
        <p:blipFill>
          <a:blip r:embed="rId3"/>
          <a:srcRect r="12394" b="4630"/>
          <a:stretch>
            <a:fillRect/>
          </a:stretch>
        </p:blipFill>
        <p:spPr>
          <a:xfrm>
            <a:off x="493395" y="1771650"/>
            <a:ext cx="7540625" cy="352806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并行计算中</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建模方式</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en-US" altLang="zh-CN" sz="2400" b="1" dirty="0">
                <a:solidFill>
                  <a:schemeClr val="accent1">
                    <a:lumMod val="50000"/>
                  </a:schemeClr>
                </a:solidFill>
                <a:latin typeface="微软雅黑" panose="020B0503020204020204" charset="-122"/>
                <a:ea typeface="微软雅黑" panose="020B0503020204020204" charset="-122"/>
              </a:rPr>
              <a:t>task graph</a:t>
            </a:r>
            <a:r>
              <a:rPr lang="zh-CN" altLang="en-US" sz="2400" b="1" dirty="0">
                <a:solidFill>
                  <a:schemeClr val="accent1">
                    <a:lumMod val="50000"/>
                  </a:schemeClr>
                </a:solidFill>
                <a:latin typeface="微软雅黑" panose="020B0503020204020204" charset="-122"/>
                <a:ea typeface="微软雅黑" panose="020B0503020204020204" charset="-122"/>
              </a:rPr>
              <a:t>的建模方式</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使用</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对我们问题</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zh-CN" altLang="en-US" sz="2400" b="1" dirty="0">
                <a:solidFill>
                  <a:schemeClr val="accent1">
                    <a:lumMod val="50000"/>
                  </a:schemeClr>
                </a:solidFill>
                <a:latin typeface="微软雅黑" panose="020B0503020204020204" charset="-122"/>
                <a:ea typeface="微软雅黑" panose="020B0503020204020204" charset="-122"/>
              </a:rPr>
              <a:t>建模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442085" y="1748790"/>
            <a:ext cx="3603625" cy="3165475"/>
          </a:xfrm>
          <a:prstGeom prst="rect">
            <a:avLst/>
          </a:prstGeom>
        </p:spPr>
      </p:pic>
      <p:cxnSp>
        <p:nvCxnSpPr>
          <p:cNvPr id="5" name="直接箭头连接符 4"/>
          <p:cNvCxnSpPr>
            <a:stCxn id="4" idx="3"/>
            <a:endCxn id="15" idx="0"/>
          </p:cNvCxnSpPr>
          <p:nvPr/>
        </p:nvCxnSpPr>
        <p:spPr>
          <a:xfrm flipV="1">
            <a:off x="5045710" y="3331210"/>
            <a:ext cx="1749425" cy="63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6" name="文本框 5"/>
          <p:cNvSpPr txBox="1"/>
          <p:nvPr/>
        </p:nvSpPr>
        <p:spPr>
          <a:xfrm>
            <a:off x="1362075" y="5662295"/>
            <a:ext cx="10081895" cy="460375"/>
          </a:xfrm>
          <a:prstGeom prst="rect">
            <a:avLst/>
          </a:prstGeom>
          <a:noFill/>
        </p:spPr>
        <p:txBody>
          <a:bodyPr wrap="square" rtlCol="0">
            <a:spAutoFit/>
          </a:bodyPr>
          <a:p>
            <a:r>
              <a:rPr lang="en-US" altLang="zh-CN" sz="2400"/>
              <a:t>· </a:t>
            </a:r>
            <a:r>
              <a:rPr lang="zh-CN" altLang="en-US" sz="2400"/>
              <a:t>根据工艺流程图得到相应的</a:t>
            </a:r>
            <a:r>
              <a:rPr lang="en-US" altLang="zh-CN" sz="2400"/>
              <a:t>task graph</a:t>
            </a:r>
            <a:r>
              <a:rPr lang="zh-CN" altLang="en-US" sz="2400"/>
              <a:t>如右图</a:t>
            </a:r>
            <a:r>
              <a:rPr lang="zh-CN" altLang="en-US" sz="2400"/>
              <a:t>所示。</a:t>
            </a:r>
            <a:endParaRPr lang="zh-CN" altLang="en-US" sz="2400"/>
          </a:p>
        </p:txBody>
      </p:sp>
      <p:grpSp>
        <p:nvGrpSpPr>
          <p:cNvPr id="12" name="组合 11"/>
          <p:cNvGrpSpPr/>
          <p:nvPr/>
        </p:nvGrpSpPr>
        <p:grpSpPr>
          <a:xfrm>
            <a:off x="7244080" y="1443355"/>
            <a:ext cx="3677920" cy="3776980"/>
            <a:chOff x="13117" y="2033"/>
            <a:chExt cx="5792" cy="5948"/>
          </a:xfrm>
        </p:grpSpPr>
        <p:pic>
          <p:nvPicPr>
            <p:cNvPr id="8" name="图片 20" descr="IMG_256"/>
            <p:cNvPicPr>
              <a:picLocks noChangeAspect="1"/>
            </p:cNvPicPr>
            <p:nvPr/>
          </p:nvPicPr>
          <p:blipFill>
            <a:blip r:embed="rId2"/>
            <a:srcRect l="24393" t="18203" r="5751" b="51646"/>
            <a:stretch>
              <a:fillRect/>
            </a:stretch>
          </p:blipFill>
          <p:spPr>
            <a:xfrm rot="16200000">
              <a:off x="13077" y="2223"/>
              <a:ext cx="5948" cy="5568"/>
            </a:xfrm>
            <a:prstGeom prst="rect">
              <a:avLst/>
            </a:prstGeom>
            <a:noFill/>
            <a:ln w="9525">
              <a:noFill/>
            </a:ln>
          </p:spPr>
        </p:pic>
        <p:sp>
          <p:nvSpPr>
            <p:cNvPr id="11" name="圆角矩形 10"/>
            <p:cNvSpPr/>
            <p:nvPr/>
          </p:nvSpPr>
          <p:spPr>
            <a:xfrm>
              <a:off x="13117" y="3640"/>
              <a:ext cx="5792" cy="3136"/>
            </a:xfrm>
            <a:prstGeom prst="roundRect">
              <a:avLst/>
            </a:prstGeom>
            <a:noFill/>
            <a:ln w="47625"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使用</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对我们问题</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zh-CN" altLang="en-US" sz="2400" b="1" dirty="0">
                <a:solidFill>
                  <a:schemeClr val="accent1">
                    <a:lumMod val="50000"/>
                  </a:schemeClr>
                </a:solidFill>
                <a:latin typeface="微软雅黑" panose="020B0503020204020204" charset="-122"/>
                <a:ea typeface="微软雅黑" panose="020B0503020204020204" charset="-122"/>
              </a:rPr>
              <a:t>建模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493395" y="1832610"/>
            <a:ext cx="7800975" cy="1805305"/>
          </a:xfrm>
          <a:prstGeom prst="rect">
            <a:avLst/>
          </a:prstGeom>
        </p:spPr>
      </p:pic>
      <p:sp>
        <p:nvSpPr>
          <p:cNvPr id="8" name="文本框 7"/>
          <p:cNvSpPr txBox="1"/>
          <p:nvPr/>
        </p:nvSpPr>
        <p:spPr>
          <a:xfrm>
            <a:off x="422275" y="3846830"/>
            <a:ext cx="7800975" cy="2676525"/>
          </a:xfrm>
          <a:prstGeom prst="rect">
            <a:avLst/>
          </a:prstGeom>
          <a:noFill/>
        </p:spPr>
        <p:txBody>
          <a:bodyPr wrap="square" rtlCol="0">
            <a:spAutoFit/>
          </a:bodyPr>
          <a:p>
            <a:r>
              <a:rPr lang="en-US" altLang="zh-CN" sz="2400"/>
              <a:t>· task graph</a:t>
            </a:r>
            <a:r>
              <a:rPr lang="zh-CN" altLang="en-US" sz="2400"/>
              <a:t>目标更多是将</a:t>
            </a:r>
            <a:r>
              <a:rPr lang="en-US" altLang="zh-CN" sz="2400"/>
              <a:t>task </a:t>
            </a:r>
            <a:r>
              <a:rPr lang="zh-CN" altLang="en-US" sz="2400"/>
              <a:t>分配到哪个处理器上的问题。我们的场景下有以下</a:t>
            </a:r>
            <a:r>
              <a:rPr lang="zh-CN" altLang="en-US" sz="2400"/>
              <a:t>问题：</a:t>
            </a:r>
            <a:endParaRPr lang="zh-CN" altLang="en-US" sz="2400"/>
          </a:p>
          <a:p>
            <a:pPr indent="457200"/>
            <a:r>
              <a:rPr lang="zh-CN" altLang="en-US" sz="2400"/>
              <a:t>处理器调度时，所有处理器功能相同，因此问题</a:t>
            </a:r>
            <a:r>
              <a:rPr lang="en-US" altLang="zh-CN" sz="2400"/>
              <a:t>task</a:t>
            </a:r>
            <a:r>
              <a:rPr lang="zh-CN" altLang="en-US" sz="2400"/>
              <a:t>分配到哪个处理器的调度问题。我们在调度时设备之间类型不同，设备有自己的状态和执行</a:t>
            </a:r>
            <a:r>
              <a:rPr lang="zh-CN" altLang="en-US" sz="2400"/>
              <a:t>逻辑。</a:t>
            </a:r>
            <a:endParaRPr lang="zh-CN" altLang="en-US" sz="2400"/>
          </a:p>
          <a:p>
            <a:pPr indent="457200"/>
            <a:r>
              <a:rPr lang="zh-CN" altLang="en-US" sz="2400"/>
              <a:t>使用</a:t>
            </a:r>
            <a:r>
              <a:rPr lang="en-US" altLang="zh-CN" sz="2400"/>
              <a:t>task graph</a:t>
            </a:r>
            <a:r>
              <a:rPr lang="zh-CN" altLang="en-US" sz="2400"/>
              <a:t>缺少对设备状态和执行逻辑的建模，另外缺少对工件的</a:t>
            </a:r>
            <a:r>
              <a:rPr lang="zh-CN" altLang="en-US" sz="2400"/>
              <a:t>建模。</a:t>
            </a:r>
            <a:endParaRPr lang="zh-CN" altLang="en-US" sz="2400"/>
          </a:p>
        </p:txBody>
      </p:sp>
      <p:grpSp>
        <p:nvGrpSpPr>
          <p:cNvPr id="12" name="组合 11"/>
          <p:cNvGrpSpPr/>
          <p:nvPr/>
        </p:nvGrpSpPr>
        <p:grpSpPr>
          <a:xfrm>
            <a:off x="8199120" y="739140"/>
            <a:ext cx="3677920" cy="3776980"/>
            <a:chOff x="13117" y="2033"/>
            <a:chExt cx="5792" cy="5948"/>
          </a:xfrm>
        </p:grpSpPr>
        <p:pic>
          <p:nvPicPr>
            <p:cNvPr id="15" name="图片 20" descr="IMG_256"/>
            <p:cNvPicPr>
              <a:picLocks noChangeAspect="1"/>
            </p:cNvPicPr>
            <p:nvPr/>
          </p:nvPicPr>
          <p:blipFill>
            <a:blip r:embed="rId2"/>
            <a:srcRect l="24393" t="18203" r="5751" b="51646"/>
            <a:stretch>
              <a:fillRect/>
            </a:stretch>
          </p:blipFill>
          <p:spPr>
            <a:xfrm rot="16200000">
              <a:off x="13077" y="2223"/>
              <a:ext cx="5948" cy="5568"/>
            </a:xfrm>
            <a:prstGeom prst="rect">
              <a:avLst/>
            </a:prstGeom>
            <a:noFill/>
            <a:ln w="9525">
              <a:noFill/>
            </a:ln>
          </p:spPr>
        </p:pic>
        <p:sp>
          <p:nvSpPr>
            <p:cNvPr id="11" name="圆角矩形 10"/>
            <p:cNvSpPr/>
            <p:nvPr/>
          </p:nvSpPr>
          <p:spPr>
            <a:xfrm>
              <a:off x="13117" y="3640"/>
              <a:ext cx="5792" cy="3136"/>
            </a:xfrm>
            <a:prstGeom prst="roundRect">
              <a:avLst/>
            </a:prstGeom>
            <a:noFill/>
            <a:ln w="47625"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析取图（disjunctive graph）</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zh-CN" altLang="en-US" sz="2400" b="1" dirty="0">
                <a:solidFill>
                  <a:schemeClr val="accent1">
                    <a:lumMod val="50000"/>
                  </a:schemeClr>
                </a:solidFill>
                <a:latin typeface="微软雅黑" panose="020B0503020204020204" charset="-122"/>
                <a:ea typeface="微软雅黑" panose="020B0503020204020204" charset="-122"/>
              </a:rPr>
              <a:t>建模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88595" y="1623695"/>
            <a:ext cx="7686675" cy="2471420"/>
          </a:xfrm>
          <a:prstGeom prst="rect">
            <a:avLst/>
          </a:prstGeom>
        </p:spPr>
      </p:pic>
      <p:pic>
        <p:nvPicPr>
          <p:cNvPr id="5" name="图片 4"/>
          <p:cNvPicPr>
            <a:picLocks noChangeAspect="1"/>
          </p:cNvPicPr>
          <p:nvPr/>
        </p:nvPicPr>
        <p:blipFill>
          <a:blip r:embed="rId2"/>
          <a:srcRect l="14695" r="19954"/>
          <a:stretch>
            <a:fillRect/>
          </a:stretch>
        </p:blipFill>
        <p:spPr>
          <a:xfrm>
            <a:off x="7383780" y="1215390"/>
            <a:ext cx="4292600" cy="4488180"/>
          </a:xfrm>
          <a:prstGeom prst="rect">
            <a:avLst/>
          </a:prstGeom>
        </p:spPr>
      </p:pic>
      <p:pic>
        <p:nvPicPr>
          <p:cNvPr id="6" name="图片 5"/>
          <p:cNvPicPr>
            <a:picLocks noChangeAspect="1"/>
          </p:cNvPicPr>
          <p:nvPr/>
        </p:nvPicPr>
        <p:blipFill>
          <a:blip r:embed="rId3"/>
          <a:stretch>
            <a:fillRect/>
          </a:stretch>
        </p:blipFill>
        <p:spPr>
          <a:xfrm>
            <a:off x="660400" y="4794250"/>
            <a:ext cx="6743700" cy="53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Petri</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网</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zh-CN" altLang="en-US" sz="2400" b="1" dirty="0">
                <a:solidFill>
                  <a:schemeClr val="accent1">
                    <a:lumMod val="50000"/>
                  </a:schemeClr>
                </a:solidFill>
                <a:latin typeface="微软雅黑" panose="020B0503020204020204" charset="-122"/>
                <a:ea typeface="微软雅黑" panose="020B0503020204020204" charset="-122"/>
              </a:rPr>
              <a:t>建模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5273675" y="994410"/>
            <a:ext cx="6926580" cy="5295900"/>
          </a:xfrm>
          <a:prstGeom prst="rect">
            <a:avLst/>
          </a:prstGeom>
        </p:spPr>
      </p:pic>
      <p:pic>
        <p:nvPicPr>
          <p:cNvPr id="3" name="图片 2"/>
          <p:cNvPicPr>
            <a:picLocks noChangeAspect="1"/>
          </p:cNvPicPr>
          <p:nvPr/>
        </p:nvPicPr>
        <p:blipFill>
          <a:blip r:embed="rId2"/>
          <a:stretch>
            <a:fillRect/>
          </a:stretch>
        </p:blipFill>
        <p:spPr>
          <a:xfrm>
            <a:off x="493395" y="1541780"/>
            <a:ext cx="4389120" cy="2225040"/>
          </a:xfrm>
          <a:prstGeom prst="rect">
            <a:avLst/>
          </a:prstGeom>
        </p:spPr>
      </p:pic>
      <p:pic>
        <p:nvPicPr>
          <p:cNvPr id="4" name="图片 3"/>
          <p:cNvPicPr>
            <a:picLocks noChangeAspect="1"/>
          </p:cNvPicPr>
          <p:nvPr/>
        </p:nvPicPr>
        <p:blipFill>
          <a:blip r:embed="rId3"/>
          <a:stretch>
            <a:fillRect/>
          </a:stretch>
        </p:blipFill>
        <p:spPr>
          <a:xfrm>
            <a:off x="239395" y="3766820"/>
            <a:ext cx="5034280" cy="309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38045" y="1443355"/>
            <a:ext cx="9533255" cy="7832090"/>
          </a:xfrm>
          <a:prstGeom prst="rect">
            <a:avLst/>
          </a:prstGeom>
        </p:spPr>
      </p:pic>
      <p:sp>
        <p:nvSpPr>
          <p:cNvPr id="92" name="文本框 91"/>
          <p:cNvSpPr txBox="1"/>
          <p:nvPr/>
        </p:nvSpPr>
        <p:spPr>
          <a:xfrm>
            <a:off x="936334" y="2567511"/>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zh-CN" altLang="en-US" sz="2400" b="1" dirty="0">
                <a:solidFill>
                  <a:schemeClr val="accent1">
                    <a:lumMod val="50000"/>
                  </a:schemeClr>
                </a:solidFill>
                <a:latin typeface="微软雅黑" panose="020B0503020204020204" charset="-122"/>
                <a:ea typeface="微软雅黑" panose="020B0503020204020204" charset="-122"/>
              </a:rPr>
              <a:t>任务图</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问题</a:t>
            </a:r>
            <a:r>
              <a:rPr lang="zh-CN" altLang="en-US" sz="2400" b="1" dirty="0">
                <a:solidFill>
                  <a:schemeClr val="accent1">
                    <a:lumMod val="50000"/>
                  </a:schemeClr>
                </a:solidFill>
                <a:latin typeface="微软雅黑" panose="020B0503020204020204" charset="-122"/>
                <a:ea typeface="微软雅黑" panose="020B0503020204020204" charset="-122"/>
              </a:rPr>
              <a:t>建模</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15" name="图片 20" descr="IMG_256"/>
          <p:cNvPicPr>
            <a:picLocks noChangeAspect="1"/>
          </p:cNvPicPr>
          <p:nvPr/>
        </p:nvPicPr>
        <p:blipFill>
          <a:blip r:embed="rId1"/>
          <a:srcRect l="2090" t="19936" r="6127" b="23937"/>
          <a:stretch>
            <a:fillRect/>
          </a:stretch>
        </p:blipFill>
        <p:spPr>
          <a:xfrm rot="16200000">
            <a:off x="2274570" y="814070"/>
            <a:ext cx="4962525" cy="65817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调度</a:t>
            </a:r>
            <a:r>
              <a:rPr lang="zh-CN" altLang="en-US" sz="2400" b="1" dirty="0">
                <a:solidFill>
                  <a:schemeClr val="accent1">
                    <a:lumMod val="50000"/>
                  </a:schemeClr>
                </a:solidFill>
                <a:latin typeface="微软雅黑" panose="020B0503020204020204" charset="-122"/>
                <a:ea typeface="微软雅黑" panose="020B0503020204020204" charset="-122"/>
              </a:rPr>
              <a:t>问题</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4" name="文本框 3"/>
          <p:cNvSpPr txBox="1"/>
          <p:nvPr/>
        </p:nvSpPr>
        <p:spPr>
          <a:xfrm>
            <a:off x="864235" y="1623695"/>
            <a:ext cx="10111740" cy="1568450"/>
          </a:xfrm>
          <a:prstGeom prst="rect">
            <a:avLst/>
          </a:prstGeom>
          <a:noFill/>
        </p:spPr>
        <p:txBody>
          <a:bodyPr wrap="square" rtlCol="0">
            <a:spAutoFit/>
          </a:bodyPr>
          <a:p>
            <a:r>
              <a:rPr lang="en-US" sz="2400">
                <a:latin typeface="微软雅黑" panose="020B0503020204020204" charset="-122"/>
                <a:ea typeface="微软雅黑" panose="020B0503020204020204" charset="-122"/>
              </a:rPr>
              <a:t>· </a:t>
            </a:r>
            <a:r>
              <a:rPr sz="2400">
                <a:latin typeface="微软雅黑" panose="020B0503020204020204" charset="-122"/>
                <a:ea typeface="微软雅黑" panose="020B0503020204020204" charset="-122"/>
              </a:rPr>
              <a:t>一般来说，调度问题假定一组资源和一组由这些资源提供服务的消费者。消费者和资源的性质以及对他们的限制影响了寻找一个有效策略来管理消费者访问和使用资源的方式来优化一些期望的性能度量。因此，一个调度系统包括一组消费者，一组资源和一个调度策略。</a:t>
            </a:r>
            <a:endParaRPr sz="2400">
              <a:latin typeface="微软雅黑" panose="020B0503020204020204" charset="-122"/>
              <a:ea typeface="微软雅黑" panose="020B0503020204020204" charset="-122"/>
            </a:endParaRPr>
          </a:p>
        </p:txBody>
      </p:sp>
      <p:pic>
        <p:nvPicPr>
          <p:cNvPr id="5" name="图片 5"/>
          <p:cNvPicPr>
            <a:picLocks noChangeAspect="1"/>
          </p:cNvPicPr>
          <p:nvPr/>
        </p:nvPicPr>
        <p:blipFill>
          <a:blip r:embed="rId1"/>
          <a:stretch>
            <a:fillRect/>
          </a:stretch>
        </p:blipFill>
        <p:spPr>
          <a:xfrm>
            <a:off x="1048385" y="3192145"/>
            <a:ext cx="5135245" cy="3500755"/>
          </a:xfrm>
          <a:prstGeom prst="rect">
            <a:avLst/>
          </a:prstGeom>
          <a:noFill/>
          <a:ln>
            <a:noFill/>
          </a:ln>
        </p:spPr>
      </p:pic>
      <p:pic>
        <p:nvPicPr>
          <p:cNvPr id="6" name="图片 6"/>
          <p:cNvPicPr>
            <a:picLocks noChangeAspect="1"/>
          </p:cNvPicPr>
          <p:nvPr/>
        </p:nvPicPr>
        <p:blipFill>
          <a:blip r:embed="rId2"/>
          <a:stretch>
            <a:fillRect/>
          </a:stretch>
        </p:blipFill>
        <p:spPr>
          <a:xfrm>
            <a:off x="7191375" y="3324860"/>
            <a:ext cx="3886200" cy="3276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4898390" y="182245"/>
            <a:ext cx="7015480" cy="6492875"/>
          </a:xfrm>
          <a:prstGeom prst="rect">
            <a:avLst/>
          </a:prstGeom>
        </p:spPr>
      </p:pic>
      <p:sp>
        <p:nvSpPr>
          <p:cNvPr id="4" name="文本框 3"/>
          <p:cNvSpPr txBox="1"/>
          <p:nvPr/>
        </p:nvSpPr>
        <p:spPr>
          <a:xfrm>
            <a:off x="344170" y="1623695"/>
            <a:ext cx="4680585" cy="1198880"/>
          </a:xfrm>
          <a:prstGeom prst="rect">
            <a:avLst/>
          </a:prstGeom>
          <a:noFill/>
        </p:spPr>
        <p:txBody>
          <a:bodyPr wrap="square" rtlCol="0">
            <a:spAutoFit/>
          </a:bodyPr>
          <a:p>
            <a:r>
              <a:rPr lang="en-US" altLang="zh-CN" sz="2400"/>
              <a:t>· </a:t>
            </a:r>
            <a:r>
              <a:rPr lang="zh-CN" altLang="en-US" sz="2400"/>
              <a:t>设备池</a:t>
            </a:r>
            <a:endParaRPr lang="zh-CN" altLang="en-US" sz="2400"/>
          </a:p>
          <a:p>
            <a:pPr indent="457200"/>
            <a:r>
              <a:rPr lang="zh-CN" altLang="en-US" sz="2400"/>
              <a:t>对于一个工艺来说，存在多个候选设备可供</a:t>
            </a:r>
            <a:r>
              <a:rPr lang="zh-CN" altLang="en-US" sz="2400"/>
              <a:t>安排。</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2866" y="2528493"/>
            <a:ext cx="9806585" cy="768350"/>
          </a:xfrm>
          <a:prstGeom prst="rect">
            <a:avLst/>
          </a:prstGeom>
          <a:noFill/>
        </p:spPr>
        <p:txBody>
          <a:bodyPr wrap="square" rtlCol="0">
            <a:spAutoFit/>
          </a:bodyPr>
          <a:lstStyle/>
          <a:p>
            <a:pPr algn="ctr"/>
            <a:r>
              <a:rPr lang="zh-CN" altLang="en-US" sz="4400" dirty="0">
                <a:solidFill>
                  <a:schemeClr val="bg1"/>
                </a:solidFill>
                <a:sym typeface="+mn-ea"/>
              </a:rPr>
              <a:t>目标问题及形式化建模</a:t>
            </a:r>
            <a:endParaRPr lang="zh-CN" altLang="en-US" sz="4400" dirty="0">
              <a:solidFill>
                <a:schemeClr val="bg1"/>
              </a:solidFill>
            </a:endParaRPr>
          </a:p>
        </p:txBody>
      </p:sp>
      <p:sp>
        <p:nvSpPr>
          <p:cNvPr id="3" name="文本框 2"/>
          <p:cNvSpPr txBox="1"/>
          <p:nvPr/>
        </p:nvSpPr>
        <p:spPr>
          <a:xfrm>
            <a:off x="8179021" y="6132503"/>
            <a:ext cx="3822937" cy="450850"/>
          </a:xfrm>
          <a:prstGeom prst="rect">
            <a:avLst/>
          </a:prstGeom>
          <a:noFill/>
        </p:spPr>
        <p:txBody>
          <a:bodyPr wrap="square" rtlCol="0">
            <a:spAutoFit/>
          </a:bodyPr>
          <a:lstStyle/>
          <a:p>
            <a:pPr algn="ctr">
              <a:lnSpc>
                <a:spcPct val="130000"/>
              </a:lnSpc>
            </a:pPr>
            <a:r>
              <a:rPr lang="en-US" altLang="zh-CN" dirty="0">
                <a:solidFill>
                  <a:schemeClr val="bg1">
                    <a:lumMod val="95000"/>
                  </a:schemeClr>
                </a:solidFill>
              </a:rPr>
              <a:t>2022-12-14</a:t>
            </a:r>
            <a:endParaRPr lang="zh-CN" altLang="en-US"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68420" y="1276350"/>
            <a:ext cx="8181340" cy="5166995"/>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5" name="文本框 4"/>
          <p:cNvSpPr txBox="1"/>
          <p:nvPr/>
        </p:nvSpPr>
        <p:spPr>
          <a:xfrm>
            <a:off x="721360" y="1832610"/>
            <a:ext cx="4382135" cy="2407285"/>
          </a:xfrm>
          <a:prstGeom prst="rect">
            <a:avLst/>
          </a:prstGeom>
          <a:noFill/>
        </p:spPr>
        <p:txBody>
          <a:bodyPr wrap="square" rtlCol="0">
            <a:noAutofit/>
          </a:bodyPr>
          <a:p>
            <a:r>
              <a:rPr lang="zh-CN" altLang="en-US"/>
              <a:t>核酸检测流程整体分为</a:t>
            </a:r>
            <a:r>
              <a:rPr lang="zh-CN" altLang="en-US"/>
              <a:t>两部分：</a:t>
            </a:r>
            <a:endParaRPr lang="zh-CN" altLang="en-US"/>
          </a:p>
          <a:p>
            <a:endParaRPr lang="zh-CN" altLang="en-US" b="1"/>
          </a:p>
          <a:p>
            <a:r>
              <a:rPr lang="en-US" altLang="zh-CN" b="1"/>
              <a:t>1. 96</a:t>
            </a:r>
            <a:r>
              <a:rPr lang="zh-CN" altLang="en-US" b="1"/>
              <a:t>孔板和</a:t>
            </a:r>
            <a:r>
              <a:rPr lang="en-US" altLang="zh-CN" b="1"/>
              <a:t>3</a:t>
            </a:r>
            <a:r>
              <a:rPr lang="zh-CN" altLang="en-US" b="1"/>
              <a:t>个</a:t>
            </a:r>
            <a:r>
              <a:rPr lang="en-US" altLang="zh-CN" b="1"/>
              <a:t>mix</a:t>
            </a:r>
            <a:r>
              <a:rPr lang="zh-CN" altLang="en-US" b="1"/>
              <a:t>板加工</a:t>
            </a:r>
            <a:endParaRPr lang="zh-CN" altLang="en-US" b="1"/>
          </a:p>
          <a:p>
            <a:endParaRPr lang="zh-CN" altLang="en-US"/>
          </a:p>
          <a:p>
            <a:r>
              <a:rPr lang="en-US" altLang="zh-CN"/>
              <a:t>2. 4</a:t>
            </a:r>
            <a:r>
              <a:rPr lang="zh-CN" altLang="en-US"/>
              <a:t>个</a:t>
            </a:r>
            <a:r>
              <a:rPr lang="en-US" altLang="zh-CN"/>
              <a:t>96</a:t>
            </a:r>
            <a:r>
              <a:rPr lang="zh-CN" altLang="en-US"/>
              <a:t>孔板移液至</a:t>
            </a:r>
            <a:r>
              <a:rPr lang="en-US" altLang="zh-CN"/>
              <a:t>384</a:t>
            </a:r>
            <a:r>
              <a:rPr lang="zh-CN" altLang="en-US"/>
              <a:t>孔板</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5" name="文本框 4"/>
          <p:cNvSpPr txBox="1"/>
          <p:nvPr/>
        </p:nvSpPr>
        <p:spPr>
          <a:xfrm>
            <a:off x="493395" y="1833245"/>
            <a:ext cx="3970655" cy="3413125"/>
          </a:xfrm>
          <a:prstGeom prst="rect">
            <a:avLst/>
          </a:prstGeom>
          <a:noFill/>
        </p:spPr>
        <p:txBody>
          <a:bodyPr wrap="square" rtlCol="0">
            <a:noAutofit/>
          </a:bodyPr>
          <a:p>
            <a:r>
              <a:rPr lang="zh-CN" altLang="en-US" sz="2400"/>
              <a:t>右图是核酸检测用到的</a:t>
            </a:r>
            <a:endParaRPr lang="zh-CN" altLang="en-US" sz="2400"/>
          </a:p>
          <a:p>
            <a:r>
              <a:rPr lang="zh-CN" altLang="en-US" sz="2400"/>
              <a:t>所有设备</a:t>
            </a:r>
            <a:endParaRPr lang="zh-CN" altLang="en-US" sz="2400"/>
          </a:p>
          <a:p>
            <a:endParaRPr lang="zh-CN" altLang="en-US" sz="2400"/>
          </a:p>
          <a:p>
            <a:r>
              <a:rPr lang="zh-CN" altLang="en-US" sz="2400"/>
              <a:t>板子存放在存储设备</a:t>
            </a:r>
            <a:r>
              <a:rPr lang="zh-CN" altLang="en-US" sz="2400"/>
              <a:t>中，</a:t>
            </a:r>
            <a:endParaRPr lang="zh-CN" altLang="en-US" sz="2400"/>
          </a:p>
          <a:p>
            <a:r>
              <a:rPr lang="zh-CN" altLang="en-US" sz="2400"/>
              <a:t>每个板子有自己的</a:t>
            </a:r>
            <a:r>
              <a:rPr lang="zh-CN" altLang="en-US" sz="2400"/>
              <a:t>工艺序列</a:t>
            </a:r>
            <a:endParaRPr lang="zh-CN" altLang="en-US" sz="24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4413885" y="1215390"/>
            <a:ext cx="7640955" cy="4259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-1</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864235" y="1623695"/>
            <a:ext cx="6065520" cy="4846320"/>
          </a:xfrm>
          <a:prstGeom prst="rect">
            <a:avLst/>
          </a:prstGeom>
        </p:spPr>
      </p:pic>
      <p:pic>
        <p:nvPicPr>
          <p:cNvPr id="4" name="图片 3"/>
          <p:cNvPicPr>
            <a:picLocks noChangeAspect="1"/>
          </p:cNvPicPr>
          <p:nvPr/>
        </p:nvPicPr>
        <p:blipFill>
          <a:blip r:embed="rId2"/>
          <a:stretch>
            <a:fillRect/>
          </a:stretch>
        </p:blipFill>
        <p:spPr>
          <a:xfrm>
            <a:off x="7136765" y="2762250"/>
            <a:ext cx="4030980" cy="2948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r="7674"/>
          <a:stretch>
            <a:fillRect/>
          </a:stretch>
        </p:blipFill>
        <p:spPr>
          <a:xfrm>
            <a:off x="7188200" y="2653030"/>
            <a:ext cx="5003800" cy="259969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-2</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141605" y="1623695"/>
            <a:ext cx="7115810" cy="433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734300" y="4080510"/>
            <a:ext cx="3771900" cy="27597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任务图</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-1</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6997700" y="0"/>
            <a:ext cx="5104765" cy="4080510"/>
          </a:xfrm>
          <a:prstGeom prst="rect">
            <a:avLst/>
          </a:prstGeom>
        </p:spPr>
      </p:pic>
      <p:grpSp>
        <p:nvGrpSpPr>
          <p:cNvPr id="6" name="组合 5"/>
          <p:cNvGrpSpPr/>
          <p:nvPr/>
        </p:nvGrpSpPr>
        <p:grpSpPr>
          <a:xfrm>
            <a:off x="1146175" y="5485765"/>
            <a:ext cx="415290" cy="415290"/>
            <a:chOff x="1954" y="3881"/>
            <a:chExt cx="654" cy="654"/>
          </a:xfrm>
          <a:solidFill>
            <a:schemeClr val="accent1">
              <a:lumMod val="40000"/>
              <a:lumOff val="60000"/>
            </a:schemeClr>
          </a:solidFill>
        </p:grpSpPr>
        <p:sp>
          <p:nvSpPr>
            <p:cNvPr id="2" name="椭圆 1"/>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060" y="3899"/>
              <a:ext cx="492" cy="543"/>
            </a:xfrm>
            <a:prstGeom prst="rect">
              <a:avLst/>
            </a:prstGeom>
            <a:noFill/>
          </p:spPr>
          <p:txBody>
            <a:bodyPr wrap="square" rtlCol="0">
              <a:noAutofit/>
            </a:bodyPr>
            <a:p>
              <a:r>
                <a:rPr lang="en-US" altLang="zh-CN"/>
                <a:t>1</a:t>
              </a:r>
              <a:endParaRPr lang="en-US" altLang="zh-CN"/>
            </a:p>
          </p:txBody>
        </p:sp>
      </p:grpSp>
      <p:sp>
        <p:nvSpPr>
          <p:cNvPr id="7" name="文本框 6"/>
          <p:cNvSpPr txBox="1"/>
          <p:nvPr/>
        </p:nvSpPr>
        <p:spPr>
          <a:xfrm>
            <a:off x="1067435" y="4690745"/>
            <a:ext cx="5702300" cy="670560"/>
          </a:xfrm>
          <a:prstGeom prst="rect">
            <a:avLst/>
          </a:prstGeom>
          <a:noFill/>
        </p:spPr>
        <p:txBody>
          <a:bodyPr wrap="square" rtlCol="0">
            <a:noAutofit/>
          </a:bodyPr>
          <a:p>
            <a:r>
              <a:rPr lang="zh-CN" altLang="en-US"/>
              <a:t>例如：对于右侧流程进行建模，在每种板子只有</a:t>
            </a:r>
            <a:r>
              <a:rPr lang="en-US" altLang="zh-CN"/>
              <a:t>1</a:t>
            </a:r>
            <a:r>
              <a:rPr lang="zh-CN" altLang="en-US"/>
              <a:t>块时：</a:t>
            </a:r>
            <a:endParaRPr lang="zh-CN" altLang="en-US"/>
          </a:p>
          <a:p>
            <a:r>
              <a:rPr lang="zh-CN" altLang="en-US"/>
              <a:t>即</a:t>
            </a:r>
            <a:r>
              <a:rPr lang="en-US" altLang="zh-CN"/>
              <a:t>1</a:t>
            </a:r>
            <a:r>
              <a:rPr lang="zh-CN" altLang="en-US"/>
              <a:t>块</a:t>
            </a:r>
            <a:r>
              <a:rPr lang="en-US" altLang="zh-CN"/>
              <a:t>96</a:t>
            </a:r>
            <a:r>
              <a:rPr lang="zh-CN" altLang="en-US"/>
              <a:t>孔板、</a:t>
            </a:r>
            <a:r>
              <a:rPr lang="en-US" altLang="zh-CN"/>
              <a:t>mix1,mix2,mix3</a:t>
            </a:r>
            <a:r>
              <a:rPr lang="zh-CN" altLang="en-US"/>
              <a:t>板各</a:t>
            </a:r>
            <a:r>
              <a:rPr lang="zh-CN" altLang="en-US"/>
              <a:t>一块</a:t>
            </a:r>
            <a:endParaRPr lang="zh-CN" altLang="en-US"/>
          </a:p>
        </p:txBody>
      </p:sp>
      <p:grpSp>
        <p:nvGrpSpPr>
          <p:cNvPr id="8" name="组合 7"/>
          <p:cNvGrpSpPr/>
          <p:nvPr/>
        </p:nvGrpSpPr>
        <p:grpSpPr>
          <a:xfrm>
            <a:off x="1955165" y="5474335"/>
            <a:ext cx="415290" cy="415290"/>
            <a:chOff x="1954" y="3881"/>
            <a:chExt cx="654" cy="654"/>
          </a:xfrm>
          <a:solidFill>
            <a:schemeClr val="accent6">
              <a:lumMod val="40000"/>
              <a:lumOff val="60000"/>
            </a:schemeClr>
          </a:solidFill>
        </p:grpSpPr>
        <p:sp>
          <p:nvSpPr>
            <p:cNvPr id="11" name="椭圆 10"/>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60" y="3899"/>
              <a:ext cx="492" cy="543"/>
            </a:xfrm>
            <a:prstGeom prst="rect">
              <a:avLst/>
            </a:prstGeom>
            <a:noFill/>
          </p:spPr>
          <p:txBody>
            <a:bodyPr wrap="square" rtlCol="0">
              <a:noAutofit/>
            </a:bodyPr>
            <a:p>
              <a:r>
                <a:rPr lang="en-US" altLang="zh-CN"/>
                <a:t>2</a:t>
              </a:r>
              <a:endParaRPr lang="en-US" altLang="zh-CN"/>
            </a:p>
          </p:txBody>
        </p:sp>
      </p:grpSp>
      <p:grpSp>
        <p:nvGrpSpPr>
          <p:cNvPr id="13" name="组合 12"/>
          <p:cNvGrpSpPr/>
          <p:nvPr/>
        </p:nvGrpSpPr>
        <p:grpSpPr>
          <a:xfrm>
            <a:off x="2706370" y="5462270"/>
            <a:ext cx="415290" cy="415290"/>
            <a:chOff x="1954" y="3881"/>
            <a:chExt cx="654" cy="654"/>
          </a:xfrm>
          <a:solidFill>
            <a:schemeClr val="accent6">
              <a:lumMod val="40000"/>
              <a:lumOff val="60000"/>
            </a:schemeClr>
          </a:solidFill>
        </p:grpSpPr>
        <p:sp>
          <p:nvSpPr>
            <p:cNvPr id="14" name="椭圆 1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060" y="3899"/>
              <a:ext cx="492" cy="543"/>
            </a:xfrm>
            <a:prstGeom prst="rect">
              <a:avLst/>
            </a:prstGeom>
            <a:noFill/>
          </p:spPr>
          <p:txBody>
            <a:bodyPr wrap="square" rtlCol="0">
              <a:noAutofit/>
            </a:bodyPr>
            <a:p>
              <a:r>
                <a:rPr lang="en-US" altLang="zh-CN"/>
                <a:t>3</a:t>
              </a:r>
              <a:endParaRPr lang="en-US" altLang="zh-CN"/>
            </a:p>
          </p:txBody>
        </p:sp>
      </p:grpSp>
      <p:grpSp>
        <p:nvGrpSpPr>
          <p:cNvPr id="16" name="组合 15"/>
          <p:cNvGrpSpPr/>
          <p:nvPr/>
        </p:nvGrpSpPr>
        <p:grpSpPr>
          <a:xfrm>
            <a:off x="3434715" y="5450205"/>
            <a:ext cx="415290" cy="415290"/>
            <a:chOff x="1954" y="3881"/>
            <a:chExt cx="654" cy="654"/>
          </a:xfrm>
          <a:solidFill>
            <a:schemeClr val="accent6">
              <a:lumMod val="40000"/>
              <a:lumOff val="60000"/>
            </a:schemeClr>
          </a:solidFill>
        </p:grpSpPr>
        <p:sp>
          <p:nvSpPr>
            <p:cNvPr id="17" name="椭圆 1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060" y="3899"/>
              <a:ext cx="492" cy="543"/>
            </a:xfrm>
            <a:prstGeom prst="rect">
              <a:avLst/>
            </a:prstGeom>
            <a:noFill/>
          </p:spPr>
          <p:txBody>
            <a:bodyPr wrap="square" rtlCol="0">
              <a:noAutofit/>
            </a:bodyPr>
            <a:p>
              <a:r>
                <a:rPr lang="en-US" altLang="zh-CN"/>
                <a:t>4</a:t>
              </a:r>
              <a:endParaRPr lang="en-US" altLang="zh-CN"/>
            </a:p>
          </p:txBody>
        </p:sp>
      </p:grpSp>
      <p:cxnSp>
        <p:nvCxnSpPr>
          <p:cNvPr id="19" name="直接箭头连接符 18"/>
          <p:cNvCxnSpPr/>
          <p:nvPr/>
        </p:nvCxnSpPr>
        <p:spPr>
          <a:xfrm flipV="1">
            <a:off x="1561465" y="5681980"/>
            <a:ext cx="39370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370455" y="5669915"/>
            <a:ext cx="33591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121660" y="5657850"/>
            <a:ext cx="31305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151630" y="5461000"/>
            <a:ext cx="415290" cy="415290"/>
            <a:chOff x="1954" y="3881"/>
            <a:chExt cx="654" cy="654"/>
          </a:xfrm>
          <a:solidFill>
            <a:schemeClr val="accent2">
              <a:lumMod val="20000"/>
              <a:lumOff val="80000"/>
            </a:schemeClr>
          </a:solidFill>
        </p:grpSpPr>
        <p:sp>
          <p:nvSpPr>
            <p:cNvPr id="23" name="椭圆 22"/>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2060" y="3899"/>
              <a:ext cx="492" cy="543"/>
            </a:xfrm>
            <a:prstGeom prst="rect">
              <a:avLst/>
            </a:prstGeom>
            <a:noFill/>
          </p:spPr>
          <p:txBody>
            <a:bodyPr wrap="square" rtlCol="0">
              <a:noAutofit/>
            </a:bodyPr>
            <a:p>
              <a:r>
                <a:rPr lang="en-US" altLang="zh-CN"/>
                <a:t>5</a:t>
              </a:r>
              <a:endParaRPr lang="en-US" altLang="zh-CN"/>
            </a:p>
          </p:txBody>
        </p:sp>
      </p:grpSp>
      <p:cxnSp>
        <p:nvCxnSpPr>
          <p:cNvPr id="25" name="直接箭头连接符 24"/>
          <p:cNvCxnSpPr/>
          <p:nvPr/>
        </p:nvCxnSpPr>
        <p:spPr>
          <a:xfrm>
            <a:off x="3850005" y="5657850"/>
            <a:ext cx="30162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824095" y="5450205"/>
            <a:ext cx="415290" cy="415290"/>
            <a:chOff x="1954" y="3881"/>
            <a:chExt cx="654" cy="654"/>
          </a:xfrm>
          <a:solidFill>
            <a:schemeClr val="accent1">
              <a:lumMod val="40000"/>
              <a:lumOff val="60000"/>
            </a:schemeClr>
          </a:solidFill>
        </p:grpSpPr>
        <p:sp>
          <p:nvSpPr>
            <p:cNvPr id="27" name="椭圆 2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2060" y="3899"/>
              <a:ext cx="492" cy="543"/>
            </a:xfrm>
            <a:prstGeom prst="rect">
              <a:avLst/>
            </a:prstGeom>
            <a:noFill/>
          </p:spPr>
          <p:txBody>
            <a:bodyPr wrap="square" rtlCol="0">
              <a:noAutofit/>
            </a:bodyPr>
            <a:p>
              <a:r>
                <a:rPr lang="en-US" altLang="zh-CN"/>
                <a:t>6</a:t>
              </a:r>
              <a:endParaRPr lang="en-US" altLang="zh-CN"/>
            </a:p>
          </p:txBody>
        </p:sp>
      </p:grpSp>
      <p:grpSp>
        <p:nvGrpSpPr>
          <p:cNvPr id="29" name="组合 28"/>
          <p:cNvGrpSpPr/>
          <p:nvPr/>
        </p:nvGrpSpPr>
        <p:grpSpPr>
          <a:xfrm>
            <a:off x="5505450" y="5438775"/>
            <a:ext cx="415290" cy="415290"/>
            <a:chOff x="1954" y="3881"/>
            <a:chExt cx="654" cy="654"/>
          </a:xfrm>
          <a:solidFill>
            <a:schemeClr val="tx2">
              <a:lumMod val="20000"/>
              <a:lumOff val="80000"/>
            </a:schemeClr>
          </a:solidFill>
        </p:grpSpPr>
        <p:sp>
          <p:nvSpPr>
            <p:cNvPr id="30" name="椭圆 29"/>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060" y="3899"/>
              <a:ext cx="492" cy="543"/>
            </a:xfrm>
            <a:prstGeom prst="rect">
              <a:avLst/>
            </a:prstGeom>
            <a:noFill/>
          </p:spPr>
          <p:txBody>
            <a:bodyPr wrap="square" rtlCol="0">
              <a:noAutofit/>
            </a:bodyPr>
            <a:p>
              <a:r>
                <a:rPr lang="en-US" altLang="zh-CN"/>
                <a:t>7</a:t>
              </a:r>
              <a:endParaRPr lang="en-US" altLang="zh-CN"/>
            </a:p>
          </p:txBody>
        </p:sp>
      </p:grpSp>
      <p:cxnSp>
        <p:nvCxnSpPr>
          <p:cNvPr id="32" name="直接箭头连接符 31"/>
          <p:cNvCxnSpPr/>
          <p:nvPr/>
        </p:nvCxnSpPr>
        <p:spPr>
          <a:xfrm flipV="1">
            <a:off x="4566920" y="5657850"/>
            <a:ext cx="25717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239385" y="5646420"/>
            <a:ext cx="2660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67435" y="6008370"/>
            <a:ext cx="1120140" cy="20764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2440940" y="5927725"/>
            <a:ext cx="1409065" cy="368300"/>
          </a:xfrm>
          <a:prstGeom prst="rect">
            <a:avLst/>
          </a:prstGeom>
          <a:noFill/>
        </p:spPr>
        <p:txBody>
          <a:bodyPr wrap="square" rtlCol="0">
            <a:spAutoFit/>
          </a:bodyPr>
          <a:p>
            <a:r>
              <a:rPr lang="en-US" altLang="zh-CN"/>
              <a:t>96</a:t>
            </a:r>
            <a:r>
              <a:rPr lang="zh-CN" altLang="en-US"/>
              <a:t>孔板</a:t>
            </a:r>
            <a:r>
              <a:rPr lang="zh-CN" altLang="en-US"/>
              <a:t>冰箱</a:t>
            </a:r>
            <a:endParaRPr lang="zh-CN" altLang="en-US"/>
          </a:p>
        </p:txBody>
      </p:sp>
      <p:sp>
        <p:nvSpPr>
          <p:cNvPr id="36" name="矩形 35"/>
          <p:cNvSpPr/>
          <p:nvPr/>
        </p:nvSpPr>
        <p:spPr>
          <a:xfrm>
            <a:off x="1067435" y="6412230"/>
            <a:ext cx="1120140" cy="2076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2440940" y="6332220"/>
            <a:ext cx="1409065" cy="368300"/>
          </a:xfrm>
          <a:prstGeom prst="rect">
            <a:avLst/>
          </a:prstGeom>
          <a:noFill/>
        </p:spPr>
        <p:txBody>
          <a:bodyPr wrap="square" rtlCol="0">
            <a:spAutoFit/>
          </a:bodyPr>
          <a:p>
            <a:r>
              <a:rPr lang="en-US" altLang="zh-CN"/>
              <a:t>mix</a:t>
            </a:r>
            <a:r>
              <a:rPr lang="zh-CN" altLang="en-US"/>
              <a:t>板</a:t>
            </a:r>
            <a:r>
              <a:rPr lang="zh-CN" altLang="en-US"/>
              <a:t>冰箱</a:t>
            </a:r>
            <a:endParaRPr lang="zh-CN" altLang="en-US"/>
          </a:p>
        </p:txBody>
      </p:sp>
      <p:sp>
        <p:nvSpPr>
          <p:cNvPr id="38" name="矩形 37"/>
          <p:cNvSpPr/>
          <p:nvPr/>
        </p:nvSpPr>
        <p:spPr>
          <a:xfrm>
            <a:off x="3987165" y="5984875"/>
            <a:ext cx="1120140" cy="20764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5360670" y="5882640"/>
            <a:ext cx="1409065" cy="368300"/>
          </a:xfrm>
          <a:prstGeom prst="rect">
            <a:avLst/>
          </a:prstGeom>
          <a:noFill/>
        </p:spPr>
        <p:txBody>
          <a:bodyPr wrap="square" rtlCol="0">
            <a:spAutoFit/>
          </a:bodyPr>
          <a:p>
            <a:r>
              <a:rPr lang="zh-CN" altLang="en-US"/>
              <a:t>液体</a:t>
            </a:r>
            <a:r>
              <a:rPr lang="zh-CN" altLang="en-US"/>
              <a:t>工作站</a:t>
            </a:r>
            <a:endParaRPr lang="zh-CN" altLang="en-US"/>
          </a:p>
        </p:txBody>
      </p:sp>
      <p:sp>
        <p:nvSpPr>
          <p:cNvPr id="40" name="矩形 39"/>
          <p:cNvSpPr/>
          <p:nvPr/>
        </p:nvSpPr>
        <p:spPr>
          <a:xfrm>
            <a:off x="3987165" y="6388735"/>
            <a:ext cx="1120140" cy="20764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5360670" y="6297930"/>
            <a:ext cx="1409065" cy="368300"/>
          </a:xfrm>
          <a:prstGeom prst="rect">
            <a:avLst/>
          </a:prstGeom>
          <a:noFill/>
        </p:spPr>
        <p:txBody>
          <a:bodyPr wrap="square" rtlCol="0">
            <a:spAutoFit/>
          </a:bodyPr>
          <a:p>
            <a:r>
              <a:rPr lang="en-US" altLang="zh-CN"/>
              <a:t>Trash</a:t>
            </a:r>
            <a:endParaRPr lang="en-US" altLang="zh-CN"/>
          </a:p>
        </p:txBody>
      </p:sp>
      <p:sp>
        <p:nvSpPr>
          <p:cNvPr id="44" name="文本框 43"/>
          <p:cNvSpPr txBox="1"/>
          <p:nvPr/>
        </p:nvSpPr>
        <p:spPr>
          <a:xfrm>
            <a:off x="1056005" y="1623695"/>
            <a:ext cx="5942330" cy="1595755"/>
          </a:xfrm>
          <a:prstGeom prst="rect">
            <a:avLst/>
          </a:prstGeom>
          <a:noFill/>
        </p:spPr>
        <p:txBody>
          <a:bodyPr wrap="square" rtlCol="0">
            <a:noAutofit/>
          </a:bodyPr>
          <a:p>
            <a:r>
              <a:rPr lang="zh-CN" altLang="en-US" sz="2400"/>
              <a:t>调度算法</a:t>
            </a:r>
            <a:r>
              <a:rPr lang="zh-CN" altLang="en-US" sz="2400"/>
              <a:t>基本流程：（</a:t>
            </a:r>
            <a:r>
              <a:rPr lang="en-US" altLang="zh-CN" sz="2400"/>
              <a:t>1</a:t>
            </a:r>
            <a:r>
              <a:rPr lang="zh-CN" altLang="en-US" sz="2400"/>
              <a:t>）根据输入生成任务图（</a:t>
            </a:r>
            <a:r>
              <a:rPr lang="en-US" altLang="zh-CN" sz="2400"/>
              <a:t>2</a:t>
            </a:r>
            <a:r>
              <a:rPr lang="zh-CN" altLang="en-US" sz="2400"/>
              <a:t>）调度算法给出任务调度方案，满足以下</a:t>
            </a:r>
            <a:r>
              <a:rPr lang="zh-CN" altLang="en-US" sz="2400"/>
              <a:t>条件</a:t>
            </a:r>
            <a:endParaRPr lang="zh-CN" altLang="en-US" sz="2400"/>
          </a:p>
        </p:txBody>
      </p:sp>
      <p:pic>
        <p:nvPicPr>
          <p:cNvPr id="48" name="图片 47"/>
          <p:cNvPicPr>
            <a:picLocks noChangeAspect="1"/>
          </p:cNvPicPr>
          <p:nvPr/>
        </p:nvPicPr>
        <p:blipFill>
          <a:blip r:embed="rId3"/>
          <a:stretch>
            <a:fillRect/>
          </a:stretch>
        </p:blipFill>
        <p:spPr>
          <a:xfrm>
            <a:off x="864235" y="2840355"/>
            <a:ext cx="5113020" cy="1120140"/>
          </a:xfrm>
          <a:prstGeom prst="rect">
            <a:avLst/>
          </a:prstGeom>
        </p:spPr>
      </p:pic>
      <p:sp>
        <p:nvSpPr>
          <p:cNvPr id="50" name="文本框 49"/>
          <p:cNvSpPr txBox="1"/>
          <p:nvPr/>
        </p:nvSpPr>
        <p:spPr>
          <a:xfrm>
            <a:off x="1067435" y="3884295"/>
            <a:ext cx="6278880" cy="670560"/>
          </a:xfrm>
          <a:prstGeom prst="rect">
            <a:avLst/>
          </a:prstGeom>
          <a:noFill/>
        </p:spPr>
        <p:txBody>
          <a:bodyPr wrap="square" rtlCol="0">
            <a:noAutofit/>
          </a:bodyPr>
          <a:p>
            <a:r>
              <a:rPr lang="zh-CN" altLang="en-US" b="1"/>
              <a:t>调度方案指的是：任务</a:t>
            </a:r>
            <a:r>
              <a:rPr lang="zh-CN" altLang="en-US" b="1"/>
              <a:t>占用的设备以及开始时间、结束时间</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r="7674"/>
          <a:stretch>
            <a:fillRect/>
          </a:stretch>
        </p:blipFill>
        <p:spPr>
          <a:xfrm>
            <a:off x="6887845" y="1913890"/>
            <a:ext cx="5003800" cy="259969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-2</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762000" y="1623695"/>
            <a:ext cx="5676265" cy="3458210"/>
          </a:xfrm>
          <a:prstGeom prst="rect">
            <a:avLst/>
          </a:prstGeom>
        </p:spPr>
      </p:pic>
      <p:grpSp>
        <p:nvGrpSpPr>
          <p:cNvPr id="6" name="组合 5"/>
          <p:cNvGrpSpPr/>
          <p:nvPr/>
        </p:nvGrpSpPr>
        <p:grpSpPr>
          <a:xfrm>
            <a:off x="1237615" y="5645785"/>
            <a:ext cx="415290" cy="415290"/>
            <a:chOff x="1954" y="3881"/>
            <a:chExt cx="654" cy="654"/>
          </a:xfrm>
          <a:solidFill>
            <a:schemeClr val="accent1">
              <a:lumMod val="40000"/>
              <a:lumOff val="60000"/>
            </a:schemeClr>
          </a:solidFill>
        </p:grpSpPr>
        <p:sp>
          <p:nvSpPr>
            <p:cNvPr id="3" name="椭圆 2"/>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060" y="3899"/>
              <a:ext cx="492" cy="543"/>
            </a:xfrm>
            <a:prstGeom prst="rect">
              <a:avLst/>
            </a:prstGeom>
            <a:noFill/>
          </p:spPr>
          <p:txBody>
            <a:bodyPr wrap="square" rtlCol="0">
              <a:noAutofit/>
            </a:bodyPr>
            <a:p>
              <a:r>
                <a:rPr lang="en-US" altLang="zh-CN"/>
                <a:t>1</a:t>
              </a:r>
              <a:endParaRPr lang="en-US" altLang="zh-CN"/>
            </a:p>
          </p:txBody>
        </p:sp>
      </p:grpSp>
      <p:grpSp>
        <p:nvGrpSpPr>
          <p:cNvPr id="8" name="组合 7"/>
          <p:cNvGrpSpPr/>
          <p:nvPr/>
        </p:nvGrpSpPr>
        <p:grpSpPr>
          <a:xfrm>
            <a:off x="2046605" y="5634355"/>
            <a:ext cx="415290" cy="415290"/>
            <a:chOff x="1954" y="3881"/>
            <a:chExt cx="654" cy="654"/>
          </a:xfrm>
          <a:solidFill>
            <a:schemeClr val="accent6">
              <a:lumMod val="40000"/>
              <a:lumOff val="60000"/>
            </a:schemeClr>
          </a:solidFill>
        </p:grpSpPr>
        <p:sp>
          <p:nvSpPr>
            <p:cNvPr id="11" name="椭圆 10"/>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60" y="3899"/>
              <a:ext cx="492" cy="543"/>
            </a:xfrm>
            <a:prstGeom prst="rect">
              <a:avLst/>
            </a:prstGeom>
            <a:noFill/>
          </p:spPr>
          <p:txBody>
            <a:bodyPr wrap="square" rtlCol="0">
              <a:noAutofit/>
            </a:bodyPr>
            <a:p>
              <a:r>
                <a:rPr lang="en-US" altLang="zh-CN"/>
                <a:t>2</a:t>
              </a:r>
              <a:endParaRPr lang="en-US" altLang="zh-CN"/>
            </a:p>
          </p:txBody>
        </p:sp>
      </p:grpSp>
      <p:grpSp>
        <p:nvGrpSpPr>
          <p:cNvPr id="13" name="组合 12"/>
          <p:cNvGrpSpPr/>
          <p:nvPr/>
        </p:nvGrpSpPr>
        <p:grpSpPr>
          <a:xfrm>
            <a:off x="2797810" y="5622290"/>
            <a:ext cx="415290" cy="415290"/>
            <a:chOff x="1954" y="3881"/>
            <a:chExt cx="654" cy="654"/>
          </a:xfrm>
          <a:solidFill>
            <a:schemeClr val="accent2">
              <a:lumMod val="20000"/>
              <a:lumOff val="80000"/>
            </a:schemeClr>
          </a:solidFill>
        </p:grpSpPr>
        <p:sp>
          <p:nvSpPr>
            <p:cNvPr id="14" name="椭圆 1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060" y="3899"/>
              <a:ext cx="492" cy="543"/>
            </a:xfrm>
            <a:prstGeom prst="rect">
              <a:avLst/>
            </a:prstGeom>
            <a:noFill/>
          </p:spPr>
          <p:txBody>
            <a:bodyPr wrap="square" rtlCol="0">
              <a:noAutofit/>
            </a:bodyPr>
            <a:p>
              <a:r>
                <a:rPr lang="en-US" altLang="zh-CN"/>
                <a:t>3</a:t>
              </a:r>
              <a:endParaRPr lang="en-US" altLang="zh-CN"/>
            </a:p>
          </p:txBody>
        </p:sp>
      </p:grpSp>
      <p:grpSp>
        <p:nvGrpSpPr>
          <p:cNvPr id="16" name="组合 15"/>
          <p:cNvGrpSpPr/>
          <p:nvPr/>
        </p:nvGrpSpPr>
        <p:grpSpPr>
          <a:xfrm>
            <a:off x="3526155" y="5610225"/>
            <a:ext cx="415290" cy="415290"/>
            <a:chOff x="1954" y="3881"/>
            <a:chExt cx="654" cy="654"/>
          </a:xfrm>
          <a:solidFill>
            <a:schemeClr val="accent2">
              <a:lumMod val="20000"/>
              <a:lumOff val="80000"/>
            </a:schemeClr>
          </a:solidFill>
        </p:grpSpPr>
        <p:sp>
          <p:nvSpPr>
            <p:cNvPr id="17" name="椭圆 1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060" y="3899"/>
              <a:ext cx="492" cy="543"/>
            </a:xfrm>
            <a:prstGeom prst="rect">
              <a:avLst/>
            </a:prstGeom>
            <a:noFill/>
          </p:spPr>
          <p:txBody>
            <a:bodyPr wrap="square" rtlCol="0">
              <a:noAutofit/>
            </a:bodyPr>
            <a:p>
              <a:r>
                <a:rPr lang="en-US" altLang="zh-CN"/>
                <a:t>4</a:t>
              </a:r>
              <a:endParaRPr lang="en-US" altLang="zh-CN"/>
            </a:p>
          </p:txBody>
        </p:sp>
      </p:grpSp>
      <p:cxnSp>
        <p:nvCxnSpPr>
          <p:cNvPr id="19" name="直接箭头连接符 18"/>
          <p:cNvCxnSpPr/>
          <p:nvPr/>
        </p:nvCxnSpPr>
        <p:spPr>
          <a:xfrm flipV="1">
            <a:off x="1652905" y="5842000"/>
            <a:ext cx="39370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461895" y="5829935"/>
            <a:ext cx="33591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213100" y="5817870"/>
            <a:ext cx="31305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243070" y="5621020"/>
            <a:ext cx="415290" cy="415290"/>
            <a:chOff x="1954" y="3881"/>
            <a:chExt cx="654" cy="654"/>
          </a:xfrm>
          <a:solidFill>
            <a:schemeClr val="accent2">
              <a:lumMod val="20000"/>
              <a:lumOff val="80000"/>
            </a:schemeClr>
          </a:solidFill>
        </p:grpSpPr>
        <p:sp>
          <p:nvSpPr>
            <p:cNvPr id="23" name="椭圆 22"/>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2060" y="3899"/>
              <a:ext cx="492" cy="543"/>
            </a:xfrm>
            <a:prstGeom prst="rect">
              <a:avLst/>
            </a:prstGeom>
            <a:noFill/>
          </p:spPr>
          <p:txBody>
            <a:bodyPr wrap="square" rtlCol="0">
              <a:noAutofit/>
            </a:bodyPr>
            <a:p>
              <a:r>
                <a:rPr lang="en-US" altLang="zh-CN"/>
                <a:t>5</a:t>
              </a:r>
              <a:endParaRPr lang="en-US" altLang="zh-CN"/>
            </a:p>
          </p:txBody>
        </p:sp>
      </p:grpSp>
      <p:cxnSp>
        <p:nvCxnSpPr>
          <p:cNvPr id="25" name="直接箭头连接符 24"/>
          <p:cNvCxnSpPr/>
          <p:nvPr/>
        </p:nvCxnSpPr>
        <p:spPr>
          <a:xfrm>
            <a:off x="3941445" y="5817870"/>
            <a:ext cx="30162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937125" y="5356860"/>
            <a:ext cx="415290" cy="415290"/>
            <a:chOff x="1954" y="3881"/>
            <a:chExt cx="654" cy="654"/>
          </a:xfrm>
          <a:solidFill>
            <a:schemeClr val="accent1">
              <a:lumMod val="40000"/>
              <a:lumOff val="60000"/>
            </a:schemeClr>
          </a:solidFill>
        </p:grpSpPr>
        <p:sp>
          <p:nvSpPr>
            <p:cNvPr id="27" name="椭圆 2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2060" y="3899"/>
              <a:ext cx="492" cy="543"/>
            </a:xfrm>
            <a:prstGeom prst="rect">
              <a:avLst/>
            </a:prstGeom>
            <a:noFill/>
          </p:spPr>
          <p:txBody>
            <a:bodyPr wrap="square" rtlCol="0">
              <a:noAutofit/>
            </a:bodyPr>
            <a:p>
              <a:r>
                <a:rPr lang="en-US" altLang="zh-CN"/>
                <a:t>6</a:t>
              </a:r>
              <a:endParaRPr lang="en-US" altLang="zh-CN"/>
            </a:p>
          </p:txBody>
        </p:sp>
      </p:grpSp>
      <p:grpSp>
        <p:nvGrpSpPr>
          <p:cNvPr id="29" name="组合 28"/>
          <p:cNvGrpSpPr/>
          <p:nvPr/>
        </p:nvGrpSpPr>
        <p:grpSpPr>
          <a:xfrm>
            <a:off x="4951095" y="6038215"/>
            <a:ext cx="415290" cy="415290"/>
            <a:chOff x="1954" y="3881"/>
            <a:chExt cx="654" cy="654"/>
          </a:xfrm>
          <a:solidFill>
            <a:schemeClr val="accent1">
              <a:lumMod val="40000"/>
              <a:lumOff val="60000"/>
            </a:schemeClr>
          </a:solidFill>
        </p:grpSpPr>
        <p:sp>
          <p:nvSpPr>
            <p:cNvPr id="30" name="椭圆 29"/>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060" y="3899"/>
              <a:ext cx="492" cy="543"/>
            </a:xfrm>
            <a:prstGeom prst="rect">
              <a:avLst/>
            </a:prstGeom>
            <a:noFill/>
          </p:spPr>
          <p:txBody>
            <a:bodyPr wrap="square" rtlCol="0">
              <a:noAutofit/>
            </a:bodyPr>
            <a:p>
              <a:r>
                <a:rPr lang="en-US" altLang="zh-CN"/>
                <a:t>7</a:t>
              </a:r>
              <a:endParaRPr lang="en-US" altLang="zh-CN"/>
            </a:p>
          </p:txBody>
        </p:sp>
      </p:grpSp>
      <p:cxnSp>
        <p:nvCxnSpPr>
          <p:cNvPr id="32" name="直接箭头连接符 31"/>
          <p:cNvCxnSpPr>
            <a:endCxn id="27" idx="2"/>
          </p:cNvCxnSpPr>
          <p:nvPr/>
        </p:nvCxnSpPr>
        <p:spPr>
          <a:xfrm flipV="1">
            <a:off x="4678045" y="5564505"/>
            <a:ext cx="259080" cy="219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620260" y="5968365"/>
            <a:ext cx="334645" cy="266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688330" y="5345430"/>
            <a:ext cx="415290" cy="415290"/>
            <a:chOff x="1954" y="3881"/>
            <a:chExt cx="654" cy="654"/>
          </a:xfrm>
          <a:solidFill>
            <a:schemeClr val="accent4">
              <a:lumMod val="60000"/>
              <a:lumOff val="40000"/>
            </a:schemeClr>
          </a:solidFill>
        </p:grpSpPr>
        <p:sp>
          <p:nvSpPr>
            <p:cNvPr id="34" name="椭圆 3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2060" y="3899"/>
              <a:ext cx="492" cy="543"/>
            </a:xfrm>
            <a:prstGeom prst="rect">
              <a:avLst/>
            </a:prstGeom>
            <a:noFill/>
          </p:spPr>
          <p:txBody>
            <a:bodyPr wrap="square" rtlCol="0">
              <a:noAutofit/>
            </a:bodyPr>
            <a:p>
              <a:r>
                <a:rPr lang="en-US" altLang="zh-CN"/>
                <a:t>8</a:t>
              </a:r>
              <a:endParaRPr lang="en-US" altLang="zh-CN"/>
            </a:p>
          </p:txBody>
        </p:sp>
      </p:grpSp>
      <p:cxnSp>
        <p:nvCxnSpPr>
          <p:cNvPr id="36" name="直接箭头连接符 35"/>
          <p:cNvCxnSpPr/>
          <p:nvPr/>
        </p:nvCxnSpPr>
        <p:spPr>
          <a:xfrm flipV="1">
            <a:off x="5339715" y="5529580"/>
            <a:ext cx="35433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735320" y="6015355"/>
            <a:ext cx="415290" cy="415290"/>
            <a:chOff x="1954" y="3881"/>
            <a:chExt cx="654" cy="654"/>
          </a:xfrm>
          <a:solidFill>
            <a:schemeClr val="tx2">
              <a:lumMod val="20000"/>
              <a:lumOff val="80000"/>
            </a:schemeClr>
          </a:solidFill>
        </p:grpSpPr>
        <p:sp>
          <p:nvSpPr>
            <p:cNvPr id="38" name="椭圆 37"/>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2060" y="3899"/>
              <a:ext cx="492" cy="543"/>
            </a:xfrm>
            <a:prstGeom prst="rect">
              <a:avLst/>
            </a:prstGeom>
            <a:noFill/>
          </p:spPr>
          <p:txBody>
            <a:bodyPr wrap="square" rtlCol="0">
              <a:noAutofit/>
            </a:bodyPr>
            <a:p>
              <a:r>
                <a:rPr lang="en-US" altLang="zh-CN"/>
                <a:t>9</a:t>
              </a:r>
              <a:endParaRPr lang="en-US" altLang="zh-CN"/>
            </a:p>
          </p:txBody>
        </p:sp>
      </p:grpSp>
      <p:cxnSp>
        <p:nvCxnSpPr>
          <p:cNvPr id="40" name="直接箭头连接符 39"/>
          <p:cNvCxnSpPr>
            <a:stCxn id="31" idx="3"/>
            <a:endCxn id="38" idx="2"/>
          </p:cNvCxnSpPr>
          <p:nvPr/>
        </p:nvCxnSpPr>
        <p:spPr>
          <a:xfrm>
            <a:off x="5330825" y="6222365"/>
            <a:ext cx="40449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506845" y="6003925"/>
            <a:ext cx="472440" cy="415290"/>
            <a:chOff x="1934" y="3881"/>
            <a:chExt cx="744" cy="654"/>
          </a:xfrm>
          <a:solidFill>
            <a:schemeClr val="accent4">
              <a:lumMod val="60000"/>
              <a:lumOff val="40000"/>
            </a:schemeClr>
          </a:solidFill>
        </p:grpSpPr>
        <p:sp>
          <p:nvSpPr>
            <p:cNvPr id="42" name="椭圆 41"/>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1934" y="3899"/>
              <a:ext cx="744" cy="561"/>
            </a:xfrm>
            <a:prstGeom prst="rect">
              <a:avLst/>
            </a:prstGeom>
            <a:noFill/>
          </p:spPr>
          <p:txBody>
            <a:bodyPr wrap="square" rtlCol="0">
              <a:noAutofit/>
            </a:bodyPr>
            <a:p>
              <a:r>
                <a:rPr lang="en-US" altLang="zh-CN"/>
                <a:t>10</a:t>
              </a:r>
              <a:endParaRPr lang="en-US" altLang="zh-CN"/>
            </a:p>
          </p:txBody>
        </p:sp>
      </p:grpSp>
      <p:cxnSp>
        <p:nvCxnSpPr>
          <p:cNvPr id="44" name="直接箭头连接符 43"/>
          <p:cNvCxnSpPr>
            <a:stCxn id="39" idx="3"/>
            <a:endCxn id="43" idx="1"/>
          </p:cNvCxnSpPr>
          <p:nvPr/>
        </p:nvCxnSpPr>
        <p:spPr>
          <a:xfrm flipV="1">
            <a:off x="6115050" y="6193790"/>
            <a:ext cx="39179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886575" y="4699635"/>
            <a:ext cx="5149215" cy="829945"/>
          </a:xfrm>
          <a:prstGeom prst="rect">
            <a:avLst/>
          </a:prstGeom>
          <a:noFill/>
        </p:spPr>
        <p:txBody>
          <a:bodyPr wrap="square" rtlCol="0">
            <a:spAutoFit/>
          </a:bodyPr>
          <a:p>
            <a:r>
              <a:rPr lang="zh-CN" altLang="en-US" sz="2400"/>
              <a:t>类似的，在每个板只有</a:t>
            </a:r>
            <a:r>
              <a:rPr lang="en-US" altLang="zh-CN" sz="2400"/>
              <a:t>1</a:t>
            </a:r>
            <a:r>
              <a:rPr lang="zh-CN" altLang="en-US" sz="2400"/>
              <a:t>个的情况下，</a:t>
            </a:r>
            <a:endParaRPr lang="zh-CN" altLang="en-US" sz="2400"/>
          </a:p>
          <a:p>
            <a:r>
              <a:rPr lang="zh-CN" altLang="en-US" sz="2400"/>
              <a:t>流程</a:t>
            </a:r>
            <a:r>
              <a:rPr lang="en-US" altLang="zh-CN" sz="2400"/>
              <a:t>2</a:t>
            </a:r>
            <a:r>
              <a:rPr lang="zh-CN" altLang="en-US" sz="2400"/>
              <a:t>的任务图如</a:t>
            </a:r>
            <a:r>
              <a:rPr lang="zh-CN" altLang="en-US" sz="2400"/>
              <a:t>左图</a:t>
            </a:r>
            <a:r>
              <a:rPr lang="zh-CN" altLang="en-US" sz="2400"/>
              <a:t>所示。</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7734300" y="4080510"/>
            <a:ext cx="3771900" cy="27597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任务图</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-1</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6997700" y="0"/>
            <a:ext cx="5104765" cy="4080510"/>
          </a:xfrm>
          <a:prstGeom prst="rect">
            <a:avLst/>
          </a:prstGeom>
        </p:spPr>
      </p:pic>
      <p:sp>
        <p:nvSpPr>
          <p:cNvPr id="7" name="文本框 6"/>
          <p:cNvSpPr txBox="1"/>
          <p:nvPr/>
        </p:nvSpPr>
        <p:spPr>
          <a:xfrm>
            <a:off x="1067435" y="2811780"/>
            <a:ext cx="5702300" cy="670560"/>
          </a:xfrm>
          <a:prstGeom prst="rect">
            <a:avLst/>
          </a:prstGeom>
          <a:noFill/>
        </p:spPr>
        <p:txBody>
          <a:bodyPr wrap="square" rtlCol="0">
            <a:noAutofit/>
          </a:bodyPr>
          <a:p>
            <a:r>
              <a:rPr lang="zh-CN" altLang="en-US"/>
              <a:t>例如：在每种板子有</a:t>
            </a:r>
            <a:r>
              <a:rPr lang="en-US" altLang="zh-CN"/>
              <a:t>2</a:t>
            </a:r>
            <a:r>
              <a:rPr lang="zh-CN" altLang="en-US"/>
              <a:t>块时：</a:t>
            </a:r>
            <a:endParaRPr lang="zh-CN" altLang="en-US"/>
          </a:p>
          <a:p>
            <a:r>
              <a:rPr lang="zh-CN" altLang="en-US"/>
              <a:t>即</a:t>
            </a:r>
            <a:r>
              <a:rPr lang="en-US" altLang="zh-CN"/>
              <a:t>2</a:t>
            </a:r>
            <a:r>
              <a:rPr lang="zh-CN" altLang="en-US"/>
              <a:t>块</a:t>
            </a:r>
            <a:r>
              <a:rPr lang="en-US" altLang="zh-CN"/>
              <a:t>96</a:t>
            </a:r>
            <a:r>
              <a:rPr lang="zh-CN" altLang="en-US"/>
              <a:t>孔板、</a:t>
            </a:r>
            <a:r>
              <a:rPr lang="en-US" altLang="zh-CN"/>
              <a:t>mix1,mix2,mix3</a:t>
            </a:r>
            <a:r>
              <a:rPr lang="zh-CN" altLang="en-US"/>
              <a:t>板各</a:t>
            </a:r>
            <a:r>
              <a:rPr lang="zh-CN" altLang="en-US"/>
              <a:t>两块</a:t>
            </a:r>
            <a:endParaRPr lang="zh-CN" altLang="en-US"/>
          </a:p>
        </p:txBody>
      </p:sp>
      <p:sp>
        <p:nvSpPr>
          <p:cNvPr id="44" name="文本框 43"/>
          <p:cNvSpPr txBox="1"/>
          <p:nvPr/>
        </p:nvSpPr>
        <p:spPr>
          <a:xfrm>
            <a:off x="864235" y="1541780"/>
            <a:ext cx="6207760" cy="1642110"/>
          </a:xfrm>
          <a:prstGeom prst="rect">
            <a:avLst/>
          </a:prstGeom>
          <a:noFill/>
        </p:spPr>
        <p:txBody>
          <a:bodyPr wrap="square" rtlCol="0">
            <a:noAutofit/>
          </a:bodyPr>
          <a:p>
            <a:r>
              <a:rPr lang="en-US" altLang="zh-CN" sz="2400"/>
              <a:t>· </a:t>
            </a:r>
            <a:r>
              <a:rPr lang="zh-CN" altLang="en-US" sz="2400"/>
              <a:t>每种板子有多个时，根据任务定义</a:t>
            </a:r>
            <a:r>
              <a:rPr lang="zh-CN" altLang="en-US" sz="2400"/>
              <a:t>不同，目前有两种构建任务图</a:t>
            </a:r>
            <a:r>
              <a:rPr lang="zh-CN" altLang="en-US" sz="2400"/>
              <a:t>思路：</a:t>
            </a:r>
            <a:endParaRPr lang="zh-CN" altLang="en-US" sz="2400"/>
          </a:p>
          <a:p>
            <a:r>
              <a:rPr lang="zh-CN" altLang="en-US" sz="2400" b="1"/>
              <a:t>（</a:t>
            </a:r>
            <a:r>
              <a:rPr lang="en-US" altLang="zh-CN" sz="2400" b="1"/>
              <a:t>1</a:t>
            </a:r>
            <a:r>
              <a:rPr lang="zh-CN" altLang="en-US" sz="2400" b="1"/>
              <a:t>）每个板子的一个工艺定义为一个任务</a:t>
            </a:r>
            <a:r>
              <a:rPr lang="zh-CN" altLang="en-US" sz="2400"/>
              <a:t>。</a:t>
            </a:r>
            <a:endParaRPr lang="zh-CN" altLang="en-US" sz="2400"/>
          </a:p>
        </p:txBody>
      </p:sp>
      <p:pic>
        <p:nvPicPr>
          <p:cNvPr id="41" name="图片 40"/>
          <p:cNvPicPr>
            <a:picLocks noChangeAspect="1"/>
          </p:cNvPicPr>
          <p:nvPr>
            <p:custDataLst>
              <p:tags r:id="rId5"/>
            </p:custDataLst>
          </p:nvPr>
        </p:nvPicPr>
        <p:blipFill>
          <a:blip r:embed="rId6"/>
          <a:stretch>
            <a:fillRect/>
          </a:stretch>
        </p:blipFill>
        <p:spPr>
          <a:xfrm>
            <a:off x="1067435" y="3429000"/>
            <a:ext cx="4168140" cy="2136140"/>
          </a:xfrm>
          <a:prstGeom prst="rect">
            <a:avLst/>
          </a:prstGeom>
        </p:spPr>
      </p:pic>
      <p:sp>
        <p:nvSpPr>
          <p:cNvPr id="43" name="文本框 42"/>
          <p:cNvSpPr txBox="1"/>
          <p:nvPr/>
        </p:nvSpPr>
        <p:spPr>
          <a:xfrm>
            <a:off x="614045" y="5118735"/>
            <a:ext cx="7120255" cy="841375"/>
          </a:xfrm>
          <a:prstGeom prst="rect">
            <a:avLst/>
          </a:prstGeom>
          <a:noFill/>
        </p:spPr>
        <p:txBody>
          <a:bodyPr wrap="square" rtlCol="0">
            <a:noAutofit/>
          </a:bodyPr>
          <a:p>
            <a:r>
              <a:rPr lang="en-US" altLang="zh-CN" sz="2400"/>
              <a:t>· </a:t>
            </a:r>
            <a:r>
              <a:rPr lang="zh-CN" altLang="en-US" sz="2400"/>
              <a:t>调度算法对上述任务执行顺序进行优化，满足任务依赖条件和设备占用条件下寻找时间最短</a:t>
            </a:r>
            <a:r>
              <a:rPr lang="zh-CN" altLang="en-US" sz="2400"/>
              <a:t>方案</a:t>
            </a:r>
            <a:endParaRPr lang="zh-CN" altLang="en-US" sz="2400"/>
          </a:p>
          <a:p>
            <a:endParaRPr lang="zh-CN" altLang="en-US" sz="2400"/>
          </a:p>
          <a:p>
            <a:endParaRPr lang="zh-CN" altLang="en-US" sz="2400"/>
          </a:p>
        </p:txBody>
      </p:sp>
      <p:sp>
        <p:nvSpPr>
          <p:cNvPr id="45" name="文本框 44"/>
          <p:cNvSpPr txBox="1"/>
          <p:nvPr/>
        </p:nvSpPr>
        <p:spPr>
          <a:xfrm>
            <a:off x="614045" y="6122035"/>
            <a:ext cx="7120255" cy="587375"/>
          </a:xfrm>
          <a:prstGeom prst="rect">
            <a:avLst/>
          </a:prstGeom>
          <a:noFill/>
        </p:spPr>
        <p:txBody>
          <a:bodyPr wrap="square" rtlCol="0">
            <a:noAutofit/>
          </a:bodyPr>
          <a:p>
            <a:r>
              <a:rPr lang="zh-CN" altLang="en-US" sz="2400"/>
              <a:t>问题：任务过多，对任务图的构建</a:t>
            </a:r>
            <a:r>
              <a:rPr lang="zh-CN" altLang="en-US" sz="2400"/>
              <a:t>复杂。</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7734300" y="4080510"/>
            <a:ext cx="3771900" cy="27597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任务图</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-1</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6997700" y="0"/>
            <a:ext cx="5104765" cy="4080510"/>
          </a:xfrm>
          <a:prstGeom prst="rect">
            <a:avLst/>
          </a:prstGeom>
        </p:spPr>
      </p:pic>
      <p:sp>
        <p:nvSpPr>
          <p:cNvPr id="7" name="文本框 6"/>
          <p:cNvSpPr txBox="1"/>
          <p:nvPr/>
        </p:nvSpPr>
        <p:spPr>
          <a:xfrm>
            <a:off x="1080135" y="2743200"/>
            <a:ext cx="5702300" cy="670560"/>
          </a:xfrm>
          <a:prstGeom prst="rect">
            <a:avLst/>
          </a:prstGeom>
          <a:noFill/>
        </p:spPr>
        <p:txBody>
          <a:bodyPr wrap="square" rtlCol="0">
            <a:noAutofit/>
          </a:bodyPr>
          <a:p>
            <a:r>
              <a:rPr lang="zh-CN" altLang="en-US"/>
              <a:t>例如：右图中整个流程执行一次共有</a:t>
            </a:r>
            <a:r>
              <a:rPr lang="en-US" altLang="zh-CN"/>
              <a:t>7</a:t>
            </a:r>
            <a:r>
              <a:rPr lang="zh-CN" altLang="en-US"/>
              <a:t>个</a:t>
            </a:r>
            <a:r>
              <a:rPr lang="en-US" altLang="zh-CN"/>
              <a:t>task</a:t>
            </a:r>
            <a:r>
              <a:rPr lang="zh-CN" altLang="en-US"/>
              <a:t>，其依赖关系比较容易</a:t>
            </a:r>
            <a:r>
              <a:rPr lang="zh-CN" altLang="en-US"/>
              <a:t>构建。</a:t>
            </a:r>
            <a:endParaRPr lang="zh-CN" altLang="en-US"/>
          </a:p>
        </p:txBody>
      </p:sp>
      <p:sp>
        <p:nvSpPr>
          <p:cNvPr id="44" name="文本框 43"/>
          <p:cNvSpPr txBox="1"/>
          <p:nvPr/>
        </p:nvSpPr>
        <p:spPr>
          <a:xfrm>
            <a:off x="864235" y="1541780"/>
            <a:ext cx="6133465" cy="1152525"/>
          </a:xfrm>
          <a:prstGeom prst="rect">
            <a:avLst/>
          </a:prstGeom>
          <a:noFill/>
        </p:spPr>
        <p:txBody>
          <a:bodyPr wrap="square" rtlCol="0">
            <a:noAutofit/>
          </a:bodyPr>
          <a:p>
            <a:r>
              <a:rPr lang="en-US" altLang="zh-CN" sz="2400"/>
              <a:t>· </a:t>
            </a:r>
            <a:r>
              <a:rPr lang="zh-CN" altLang="en-US" sz="2400"/>
              <a:t>每种板子有多个时，根据任务定义</a:t>
            </a:r>
            <a:r>
              <a:rPr lang="zh-CN" altLang="en-US" sz="2400"/>
              <a:t>不同，目前有两种构建任务图</a:t>
            </a:r>
            <a:r>
              <a:rPr lang="zh-CN" altLang="en-US" sz="2400"/>
              <a:t>思路：</a:t>
            </a:r>
            <a:endParaRPr lang="zh-CN" altLang="en-US" sz="2400"/>
          </a:p>
          <a:p>
            <a:r>
              <a:rPr lang="zh-CN" altLang="en-US" sz="2400" b="1"/>
              <a:t>（</a:t>
            </a:r>
            <a:r>
              <a:rPr lang="en-US" altLang="zh-CN" sz="2400" b="1"/>
              <a:t>2</a:t>
            </a:r>
            <a:r>
              <a:rPr lang="zh-CN" altLang="en-US" sz="2400" b="1"/>
              <a:t>）按照</a:t>
            </a:r>
            <a:r>
              <a:rPr lang="zh-CN" altLang="en-US" sz="2400" b="1"/>
              <a:t>实际流程构建</a:t>
            </a:r>
            <a:r>
              <a:rPr lang="zh-CN" altLang="en-US" sz="2400" b="1"/>
              <a:t>任务图</a:t>
            </a:r>
            <a:endParaRPr lang="zh-CN" altLang="en-US" sz="2400" b="1"/>
          </a:p>
        </p:txBody>
      </p:sp>
      <p:grpSp>
        <p:nvGrpSpPr>
          <p:cNvPr id="6" name="组合 5"/>
          <p:cNvGrpSpPr/>
          <p:nvPr/>
        </p:nvGrpSpPr>
        <p:grpSpPr>
          <a:xfrm>
            <a:off x="1181735" y="3646805"/>
            <a:ext cx="415290" cy="415290"/>
            <a:chOff x="1954" y="3881"/>
            <a:chExt cx="654" cy="654"/>
          </a:xfrm>
          <a:solidFill>
            <a:schemeClr val="accent1">
              <a:lumMod val="40000"/>
              <a:lumOff val="60000"/>
            </a:schemeClr>
          </a:solidFill>
        </p:grpSpPr>
        <p:sp>
          <p:nvSpPr>
            <p:cNvPr id="2" name="椭圆 1"/>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060" y="3899"/>
              <a:ext cx="492" cy="543"/>
            </a:xfrm>
            <a:prstGeom prst="rect">
              <a:avLst/>
            </a:prstGeom>
            <a:noFill/>
          </p:spPr>
          <p:txBody>
            <a:bodyPr wrap="square" rtlCol="0">
              <a:noAutofit/>
            </a:bodyPr>
            <a:p>
              <a:r>
                <a:rPr lang="en-US" altLang="zh-CN"/>
                <a:t>1</a:t>
              </a:r>
              <a:endParaRPr lang="en-US" altLang="zh-CN"/>
            </a:p>
          </p:txBody>
        </p:sp>
      </p:grpSp>
      <p:grpSp>
        <p:nvGrpSpPr>
          <p:cNvPr id="8" name="组合 7"/>
          <p:cNvGrpSpPr/>
          <p:nvPr/>
        </p:nvGrpSpPr>
        <p:grpSpPr>
          <a:xfrm>
            <a:off x="1990725" y="3635375"/>
            <a:ext cx="415290" cy="415290"/>
            <a:chOff x="1954" y="3881"/>
            <a:chExt cx="654" cy="654"/>
          </a:xfrm>
          <a:solidFill>
            <a:schemeClr val="accent6">
              <a:lumMod val="40000"/>
              <a:lumOff val="60000"/>
            </a:schemeClr>
          </a:solidFill>
        </p:grpSpPr>
        <p:sp>
          <p:nvSpPr>
            <p:cNvPr id="11" name="椭圆 10"/>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60" y="3899"/>
              <a:ext cx="492" cy="543"/>
            </a:xfrm>
            <a:prstGeom prst="rect">
              <a:avLst/>
            </a:prstGeom>
            <a:noFill/>
          </p:spPr>
          <p:txBody>
            <a:bodyPr wrap="square" rtlCol="0">
              <a:noAutofit/>
            </a:bodyPr>
            <a:p>
              <a:r>
                <a:rPr lang="en-US" altLang="zh-CN"/>
                <a:t>2</a:t>
              </a:r>
              <a:endParaRPr lang="en-US" altLang="zh-CN"/>
            </a:p>
          </p:txBody>
        </p:sp>
      </p:grpSp>
      <p:grpSp>
        <p:nvGrpSpPr>
          <p:cNvPr id="13" name="组合 12"/>
          <p:cNvGrpSpPr/>
          <p:nvPr/>
        </p:nvGrpSpPr>
        <p:grpSpPr>
          <a:xfrm>
            <a:off x="2741930" y="3623310"/>
            <a:ext cx="415290" cy="415290"/>
            <a:chOff x="1954" y="3881"/>
            <a:chExt cx="654" cy="654"/>
          </a:xfrm>
          <a:solidFill>
            <a:schemeClr val="accent6">
              <a:lumMod val="40000"/>
              <a:lumOff val="60000"/>
            </a:schemeClr>
          </a:solidFill>
        </p:grpSpPr>
        <p:sp>
          <p:nvSpPr>
            <p:cNvPr id="14" name="椭圆 1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060" y="3899"/>
              <a:ext cx="492" cy="543"/>
            </a:xfrm>
            <a:prstGeom prst="rect">
              <a:avLst/>
            </a:prstGeom>
            <a:noFill/>
          </p:spPr>
          <p:txBody>
            <a:bodyPr wrap="square" rtlCol="0">
              <a:noAutofit/>
            </a:bodyPr>
            <a:p>
              <a:r>
                <a:rPr lang="en-US" altLang="zh-CN"/>
                <a:t>3</a:t>
              </a:r>
              <a:endParaRPr lang="en-US" altLang="zh-CN"/>
            </a:p>
          </p:txBody>
        </p:sp>
      </p:grpSp>
      <p:grpSp>
        <p:nvGrpSpPr>
          <p:cNvPr id="16" name="组合 15"/>
          <p:cNvGrpSpPr/>
          <p:nvPr/>
        </p:nvGrpSpPr>
        <p:grpSpPr>
          <a:xfrm>
            <a:off x="3470275" y="3611245"/>
            <a:ext cx="415290" cy="415290"/>
            <a:chOff x="1954" y="3881"/>
            <a:chExt cx="654" cy="654"/>
          </a:xfrm>
          <a:solidFill>
            <a:schemeClr val="accent6">
              <a:lumMod val="40000"/>
              <a:lumOff val="60000"/>
            </a:schemeClr>
          </a:solidFill>
        </p:grpSpPr>
        <p:sp>
          <p:nvSpPr>
            <p:cNvPr id="17" name="椭圆 1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060" y="3899"/>
              <a:ext cx="492" cy="543"/>
            </a:xfrm>
            <a:prstGeom prst="rect">
              <a:avLst/>
            </a:prstGeom>
            <a:noFill/>
          </p:spPr>
          <p:txBody>
            <a:bodyPr wrap="square" rtlCol="0">
              <a:noAutofit/>
            </a:bodyPr>
            <a:p>
              <a:r>
                <a:rPr lang="en-US" altLang="zh-CN"/>
                <a:t>4</a:t>
              </a:r>
              <a:endParaRPr lang="en-US" altLang="zh-CN"/>
            </a:p>
          </p:txBody>
        </p:sp>
      </p:grpSp>
      <p:cxnSp>
        <p:nvCxnSpPr>
          <p:cNvPr id="19" name="直接箭头连接符 18"/>
          <p:cNvCxnSpPr/>
          <p:nvPr/>
        </p:nvCxnSpPr>
        <p:spPr>
          <a:xfrm flipV="1">
            <a:off x="1597025" y="3843020"/>
            <a:ext cx="39370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406015" y="3830955"/>
            <a:ext cx="33591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157220" y="3818890"/>
            <a:ext cx="31305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187190" y="3622040"/>
            <a:ext cx="415290" cy="415290"/>
            <a:chOff x="1954" y="3881"/>
            <a:chExt cx="654" cy="654"/>
          </a:xfrm>
          <a:solidFill>
            <a:schemeClr val="accent2">
              <a:lumMod val="20000"/>
              <a:lumOff val="80000"/>
            </a:schemeClr>
          </a:solidFill>
        </p:grpSpPr>
        <p:sp>
          <p:nvSpPr>
            <p:cNvPr id="23" name="椭圆 22"/>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2060" y="3899"/>
              <a:ext cx="492" cy="543"/>
            </a:xfrm>
            <a:prstGeom prst="rect">
              <a:avLst/>
            </a:prstGeom>
            <a:noFill/>
          </p:spPr>
          <p:txBody>
            <a:bodyPr wrap="square" rtlCol="0">
              <a:noAutofit/>
            </a:bodyPr>
            <a:p>
              <a:r>
                <a:rPr lang="en-US" altLang="zh-CN"/>
                <a:t>5</a:t>
              </a:r>
              <a:endParaRPr lang="en-US" altLang="zh-CN"/>
            </a:p>
          </p:txBody>
        </p:sp>
      </p:grpSp>
      <p:cxnSp>
        <p:nvCxnSpPr>
          <p:cNvPr id="25" name="直接箭头连接符 24"/>
          <p:cNvCxnSpPr/>
          <p:nvPr/>
        </p:nvCxnSpPr>
        <p:spPr>
          <a:xfrm>
            <a:off x="3885565" y="3818890"/>
            <a:ext cx="30162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859655" y="3611245"/>
            <a:ext cx="415290" cy="415290"/>
            <a:chOff x="1954" y="3881"/>
            <a:chExt cx="654" cy="654"/>
          </a:xfrm>
          <a:solidFill>
            <a:schemeClr val="accent1">
              <a:lumMod val="40000"/>
              <a:lumOff val="60000"/>
            </a:schemeClr>
          </a:solidFill>
        </p:grpSpPr>
        <p:sp>
          <p:nvSpPr>
            <p:cNvPr id="27" name="椭圆 2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2060" y="3899"/>
              <a:ext cx="492" cy="543"/>
            </a:xfrm>
            <a:prstGeom prst="rect">
              <a:avLst/>
            </a:prstGeom>
            <a:noFill/>
          </p:spPr>
          <p:txBody>
            <a:bodyPr wrap="square" rtlCol="0">
              <a:noAutofit/>
            </a:bodyPr>
            <a:p>
              <a:r>
                <a:rPr lang="en-US" altLang="zh-CN"/>
                <a:t>6</a:t>
              </a:r>
              <a:endParaRPr lang="en-US" altLang="zh-CN"/>
            </a:p>
          </p:txBody>
        </p:sp>
      </p:grpSp>
      <p:grpSp>
        <p:nvGrpSpPr>
          <p:cNvPr id="29" name="组合 28"/>
          <p:cNvGrpSpPr/>
          <p:nvPr/>
        </p:nvGrpSpPr>
        <p:grpSpPr>
          <a:xfrm>
            <a:off x="5541010" y="3599815"/>
            <a:ext cx="415290" cy="415290"/>
            <a:chOff x="1954" y="3881"/>
            <a:chExt cx="654" cy="654"/>
          </a:xfrm>
          <a:solidFill>
            <a:schemeClr val="tx2">
              <a:lumMod val="20000"/>
              <a:lumOff val="80000"/>
            </a:schemeClr>
          </a:solidFill>
        </p:grpSpPr>
        <p:sp>
          <p:nvSpPr>
            <p:cNvPr id="30" name="椭圆 29"/>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060" y="3899"/>
              <a:ext cx="492" cy="543"/>
            </a:xfrm>
            <a:prstGeom prst="rect">
              <a:avLst/>
            </a:prstGeom>
            <a:noFill/>
          </p:spPr>
          <p:txBody>
            <a:bodyPr wrap="square" rtlCol="0">
              <a:noAutofit/>
            </a:bodyPr>
            <a:p>
              <a:r>
                <a:rPr lang="en-US" altLang="zh-CN"/>
                <a:t>7</a:t>
              </a:r>
              <a:endParaRPr lang="en-US" altLang="zh-CN"/>
            </a:p>
          </p:txBody>
        </p:sp>
      </p:grpSp>
      <p:cxnSp>
        <p:nvCxnSpPr>
          <p:cNvPr id="32" name="直接箭头连接符 31"/>
          <p:cNvCxnSpPr/>
          <p:nvPr/>
        </p:nvCxnSpPr>
        <p:spPr>
          <a:xfrm flipV="1">
            <a:off x="4602480" y="3818890"/>
            <a:ext cx="25717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274945" y="3807460"/>
            <a:ext cx="2660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02995" y="4169410"/>
            <a:ext cx="1120140" cy="20764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2476500" y="4088765"/>
            <a:ext cx="1409065" cy="368300"/>
          </a:xfrm>
          <a:prstGeom prst="rect">
            <a:avLst/>
          </a:prstGeom>
          <a:noFill/>
        </p:spPr>
        <p:txBody>
          <a:bodyPr wrap="square" rtlCol="0">
            <a:spAutoFit/>
          </a:bodyPr>
          <a:p>
            <a:r>
              <a:rPr lang="en-US" altLang="zh-CN"/>
              <a:t>96</a:t>
            </a:r>
            <a:r>
              <a:rPr lang="zh-CN" altLang="en-US"/>
              <a:t>孔板</a:t>
            </a:r>
            <a:r>
              <a:rPr lang="zh-CN" altLang="en-US"/>
              <a:t>冰箱</a:t>
            </a:r>
            <a:endParaRPr lang="zh-CN" altLang="en-US"/>
          </a:p>
        </p:txBody>
      </p:sp>
      <p:sp>
        <p:nvSpPr>
          <p:cNvPr id="36" name="矩形 35"/>
          <p:cNvSpPr/>
          <p:nvPr/>
        </p:nvSpPr>
        <p:spPr>
          <a:xfrm>
            <a:off x="1102995" y="4573270"/>
            <a:ext cx="1120140" cy="2076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2476500" y="4493260"/>
            <a:ext cx="1409065" cy="368300"/>
          </a:xfrm>
          <a:prstGeom prst="rect">
            <a:avLst/>
          </a:prstGeom>
          <a:noFill/>
        </p:spPr>
        <p:txBody>
          <a:bodyPr wrap="square" rtlCol="0">
            <a:spAutoFit/>
          </a:bodyPr>
          <a:p>
            <a:r>
              <a:rPr lang="en-US" altLang="zh-CN"/>
              <a:t>mix</a:t>
            </a:r>
            <a:r>
              <a:rPr lang="zh-CN" altLang="en-US"/>
              <a:t>板</a:t>
            </a:r>
            <a:r>
              <a:rPr lang="zh-CN" altLang="en-US"/>
              <a:t>冰箱</a:t>
            </a:r>
            <a:endParaRPr lang="zh-CN" altLang="en-US"/>
          </a:p>
        </p:txBody>
      </p:sp>
      <p:sp>
        <p:nvSpPr>
          <p:cNvPr id="38" name="矩形 37"/>
          <p:cNvSpPr/>
          <p:nvPr/>
        </p:nvSpPr>
        <p:spPr>
          <a:xfrm>
            <a:off x="4022725" y="4145915"/>
            <a:ext cx="1120140" cy="20764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5396230" y="4043680"/>
            <a:ext cx="1409065" cy="368300"/>
          </a:xfrm>
          <a:prstGeom prst="rect">
            <a:avLst/>
          </a:prstGeom>
          <a:noFill/>
        </p:spPr>
        <p:txBody>
          <a:bodyPr wrap="square" rtlCol="0">
            <a:spAutoFit/>
          </a:bodyPr>
          <a:p>
            <a:r>
              <a:rPr lang="zh-CN" altLang="en-US"/>
              <a:t>液体</a:t>
            </a:r>
            <a:r>
              <a:rPr lang="zh-CN" altLang="en-US"/>
              <a:t>工作站</a:t>
            </a:r>
            <a:endParaRPr lang="zh-CN" altLang="en-US"/>
          </a:p>
        </p:txBody>
      </p:sp>
      <p:sp>
        <p:nvSpPr>
          <p:cNvPr id="40" name="矩形 39"/>
          <p:cNvSpPr/>
          <p:nvPr/>
        </p:nvSpPr>
        <p:spPr>
          <a:xfrm>
            <a:off x="4022725" y="4549775"/>
            <a:ext cx="1120140" cy="20764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5396230" y="4458970"/>
            <a:ext cx="1409065" cy="368300"/>
          </a:xfrm>
          <a:prstGeom prst="rect">
            <a:avLst/>
          </a:prstGeom>
          <a:noFill/>
        </p:spPr>
        <p:txBody>
          <a:bodyPr wrap="square" rtlCol="0">
            <a:spAutoFit/>
          </a:bodyPr>
          <a:p>
            <a:r>
              <a:rPr lang="en-US" altLang="zh-CN"/>
              <a:t>Trash</a:t>
            </a:r>
            <a:endParaRPr lang="en-US" altLang="zh-CN"/>
          </a:p>
        </p:txBody>
      </p:sp>
      <p:sp>
        <p:nvSpPr>
          <p:cNvPr id="41" name="文本框 40"/>
          <p:cNvSpPr txBox="1"/>
          <p:nvPr/>
        </p:nvSpPr>
        <p:spPr>
          <a:xfrm>
            <a:off x="1102995" y="5132705"/>
            <a:ext cx="5679440" cy="922020"/>
          </a:xfrm>
          <a:prstGeom prst="rect">
            <a:avLst/>
          </a:prstGeom>
          <a:noFill/>
        </p:spPr>
        <p:txBody>
          <a:bodyPr wrap="square" rtlCol="0">
            <a:spAutoFit/>
          </a:bodyPr>
          <a:p>
            <a:r>
              <a:rPr lang="zh-CN" altLang="en-US"/>
              <a:t>上图中任务图会复制多个，每个板子的任务对应于其中一个</a:t>
            </a:r>
            <a:r>
              <a:rPr lang="zh-CN" altLang="en-US"/>
              <a:t>任务图。</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7734300" y="4003040"/>
            <a:ext cx="3771900" cy="2837180"/>
          </a:xfrm>
          <a:prstGeom prst="rect">
            <a:avLst/>
          </a:prstGeom>
        </p:spPr>
      </p:pic>
      <p:sp>
        <p:nvSpPr>
          <p:cNvPr id="92" name="文本框 91"/>
          <p:cNvSpPr txBox="1"/>
          <p:nvPr/>
        </p:nvSpPr>
        <p:spPr>
          <a:xfrm>
            <a:off x="1263015" y="244475"/>
            <a:ext cx="7793355" cy="680085"/>
          </a:xfrm>
          <a:prstGeom prst="rect">
            <a:avLst/>
          </a:prstGeom>
          <a:noFill/>
        </p:spPr>
        <p:txBody>
          <a:bodyPr wrap="square" lIns="121886" tIns="60942" rIns="121886" bIns="60942" rtlCol="0" anchor="ctr">
            <a:no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任务图</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395" y="274955"/>
            <a:ext cx="661035" cy="649605"/>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235" y="1206500"/>
            <a:ext cx="326390" cy="335280"/>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635" y="1120775"/>
            <a:ext cx="9308465" cy="502920"/>
          </a:xfrm>
          <a:prstGeom prst="rect">
            <a:avLst/>
          </a:prstGeom>
          <a:noFill/>
        </p:spPr>
        <p:txBody>
          <a:bodyPr wrap="square" lIns="121904" tIns="60952" rIns="121904" bIns="60952" rtlCol="0">
            <a:no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-1</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6997700" y="-114935"/>
            <a:ext cx="5104765" cy="4195445"/>
          </a:xfrm>
          <a:prstGeom prst="rect">
            <a:avLst/>
          </a:prstGeom>
        </p:spPr>
      </p:pic>
      <p:sp>
        <p:nvSpPr>
          <p:cNvPr id="7" name="文本框 6"/>
          <p:cNvSpPr txBox="1"/>
          <p:nvPr/>
        </p:nvSpPr>
        <p:spPr>
          <a:xfrm>
            <a:off x="1080135" y="2724785"/>
            <a:ext cx="5702300" cy="688975"/>
          </a:xfrm>
          <a:prstGeom prst="rect">
            <a:avLst/>
          </a:prstGeom>
          <a:noFill/>
        </p:spPr>
        <p:txBody>
          <a:bodyPr wrap="square" rtlCol="0">
            <a:noAutofit/>
          </a:bodyPr>
          <a:p>
            <a:r>
              <a:rPr lang="zh-CN" altLang="en-US"/>
              <a:t>设每种类型的</a:t>
            </a:r>
            <a:r>
              <a:rPr lang="zh-CN" altLang="en-US"/>
              <a:t>板子有两个</a:t>
            </a:r>
            <a:endParaRPr lang="zh-CN" altLang="en-US"/>
          </a:p>
        </p:txBody>
      </p:sp>
      <p:sp>
        <p:nvSpPr>
          <p:cNvPr id="44" name="文本框 43"/>
          <p:cNvSpPr txBox="1"/>
          <p:nvPr/>
        </p:nvSpPr>
        <p:spPr>
          <a:xfrm>
            <a:off x="864235" y="1509395"/>
            <a:ext cx="6133465" cy="1184910"/>
          </a:xfrm>
          <a:prstGeom prst="rect">
            <a:avLst/>
          </a:prstGeom>
          <a:noFill/>
        </p:spPr>
        <p:txBody>
          <a:bodyPr wrap="square" rtlCol="0">
            <a:noAutofit/>
          </a:bodyPr>
          <a:p>
            <a:r>
              <a:rPr lang="en-US" altLang="zh-CN" sz="2400"/>
              <a:t>· </a:t>
            </a:r>
            <a:r>
              <a:rPr lang="zh-CN" altLang="en-US" sz="2400"/>
              <a:t>每种板子有多个时，根据任务定义</a:t>
            </a:r>
            <a:r>
              <a:rPr lang="zh-CN" altLang="en-US" sz="2400"/>
              <a:t>不同，目前有两种构建任务图</a:t>
            </a:r>
            <a:r>
              <a:rPr lang="zh-CN" altLang="en-US" sz="2400"/>
              <a:t>思路：</a:t>
            </a:r>
            <a:endParaRPr lang="zh-CN" altLang="en-US" sz="2400"/>
          </a:p>
          <a:p>
            <a:r>
              <a:rPr lang="zh-CN" altLang="en-US" sz="2400" b="1"/>
              <a:t>（</a:t>
            </a:r>
            <a:r>
              <a:rPr lang="en-US" altLang="zh-CN" sz="2400" b="1"/>
              <a:t>2</a:t>
            </a:r>
            <a:r>
              <a:rPr lang="zh-CN" altLang="en-US" sz="2400" b="1"/>
              <a:t>）按照</a:t>
            </a:r>
            <a:r>
              <a:rPr lang="zh-CN" altLang="en-US" sz="2400" b="1"/>
              <a:t>实际流程构建</a:t>
            </a:r>
            <a:r>
              <a:rPr lang="zh-CN" altLang="en-US" sz="2400" b="1"/>
              <a:t>任务图</a:t>
            </a:r>
            <a:endParaRPr lang="zh-CN" altLang="en-US" sz="2400" b="1"/>
          </a:p>
        </p:txBody>
      </p:sp>
      <p:grpSp>
        <p:nvGrpSpPr>
          <p:cNvPr id="6" name="组合 5"/>
          <p:cNvGrpSpPr/>
          <p:nvPr/>
        </p:nvGrpSpPr>
        <p:grpSpPr>
          <a:xfrm>
            <a:off x="2023745" y="3635375"/>
            <a:ext cx="415290" cy="426720"/>
            <a:chOff x="1954" y="3881"/>
            <a:chExt cx="654" cy="654"/>
          </a:xfrm>
          <a:solidFill>
            <a:schemeClr val="accent1">
              <a:lumMod val="40000"/>
              <a:lumOff val="60000"/>
            </a:schemeClr>
          </a:solidFill>
        </p:grpSpPr>
        <p:sp>
          <p:nvSpPr>
            <p:cNvPr id="2" name="椭圆 1"/>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060" y="3899"/>
              <a:ext cx="492" cy="543"/>
            </a:xfrm>
            <a:prstGeom prst="rect">
              <a:avLst/>
            </a:prstGeom>
            <a:noFill/>
          </p:spPr>
          <p:txBody>
            <a:bodyPr wrap="square" rtlCol="0">
              <a:noAutofit/>
            </a:bodyPr>
            <a:p>
              <a:r>
                <a:rPr lang="en-US" altLang="zh-CN"/>
                <a:t>1</a:t>
              </a:r>
              <a:endParaRPr lang="en-US" altLang="zh-CN"/>
            </a:p>
          </p:txBody>
        </p:sp>
      </p:grpSp>
      <p:grpSp>
        <p:nvGrpSpPr>
          <p:cNvPr id="8" name="组合 7"/>
          <p:cNvGrpSpPr/>
          <p:nvPr/>
        </p:nvGrpSpPr>
        <p:grpSpPr>
          <a:xfrm>
            <a:off x="2832735" y="3623945"/>
            <a:ext cx="415290" cy="426720"/>
            <a:chOff x="1954" y="3881"/>
            <a:chExt cx="654" cy="654"/>
          </a:xfrm>
          <a:solidFill>
            <a:schemeClr val="accent6">
              <a:lumMod val="40000"/>
              <a:lumOff val="60000"/>
            </a:schemeClr>
          </a:solidFill>
        </p:grpSpPr>
        <p:sp>
          <p:nvSpPr>
            <p:cNvPr id="11" name="椭圆 10"/>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60" y="3899"/>
              <a:ext cx="492" cy="543"/>
            </a:xfrm>
            <a:prstGeom prst="rect">
              <a:avLst/>
            </a:prstGeom>
            <a:noFill/>
          </p:spPr>
          <p:txBody>
            <a:bodyPr wrap="square" rtlCol="0">
              <a:noAutofit/>
            </a:bodyPr>
            <a:p>
              <a:r>
                <a:rPr lang="en-US" altLang="zh-CN"/>
                <a:t>2</a:t>
              </a:r>
              <a:endParaRPr lang="en-US" altLang="zh-CN"/>
            </a:p>
          </p:txBody>
        </p:sp>
      </p:grpSp>
      <p:grpSp>
        <p:nvGrpSpPr>
          <p:cNvPr id="13" name="组合 12"/>
          <p:cNvGrpSpPr/>
          <p:nvPr/>
        </p:nvGrpSpPr>
        <p:grpSpPr>
          <a:xfrm>
            <a:off x="3583940" y="3611880"/>
            <a:ext cx="415290" cy="426720"/>
            <a:chOff x="1954" y="3881"/>
            <a:chExt cx="654" cy="654"/>
          </a:xfrm>
          <a:solidFill>
            <a:schemeClr val="accent6">
              <a:lumMod val="40000"/>
              <a:lumOff val="60000"/>
            </a:schemeClr>
          </a:solidFill>
        </p:grpSpPr>
        <p:sp>
          <p:nvSpPr>
            <p:cNvPr id="14" name="椭圆 1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060" y="3899"/>
              <a:ext cx="492" cy="543"/>
            </a:xfrm>
            <a:prstGeom prst="rect">
              <a:avLst/>
            </a:prstGeom>
            <a:noFill/>
          </p:spPr>
          <p:txBody>
            <a:bodyPr wrap="square" rtlCol="0">
              <a:noAutofit/>
            </a:bodyPr>
            <a:p>
              <a:r>
                <a:rPr lang="en-US" altLang="zh-CN"/>
                <a:t>3</a:t>
              </a:r>
              <a:endParaRPr lang="en-US" altLang="zh-CN"/>
            </a:p>
          </p:txBody>
        </p:sp>
      </p:grpSp>
      <p:grpSp>
        <p:nvGrpSpPr>
          <p:cNvPr id="16" name="组合 15"/>
          <p:cNvGrpSpPr/>
          <p:nvPr/>
        </p:nvGrpSpPr>
        <p:grpSpPr>
          <a:xfrm>
            <a:off x="4312285" y="3599815"/>
            <a:ext cx="415290" cy="426720"/>
            <a:chOff x="1954" y="3881"/>
            <a:chExt cx="654" cy="654"/>
          </a:xfrm>
          <a:solidFill>
            <a:schemeClr val="accent6">
              <a:lumMod val="40000"/>
              <a:lumOff val="60000"/>
            </a:schemeClr>
          </a:solidFill>
        </p:grpSpPr>
        <p:sp>
          <p:nvSpPr>
            <p:cNvPr id="17" name="椭圆 1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060" y="3899"/>
              <a:ext cx="492" cy="543"/>
            </a:xfrm>
            <a:prstGeom prst="rect">
              <a:avLst/>
            </a:prstGeom>
            <a:noFill/>
          </p:spPr>
          <p:txBody>
            <a:bodyPr wrap="square" rtlCol="0">
              <a:noAutofit/>
            </a:bodyPr>
            <a:p>
              <a:r>
                <a:rPr lang="en-US" altLang="zh-CN"/>
                <a:t>4</a:t>
              </a:r>
              <a:endParaRPr lang="en-US" altLang="zh-CN"/>
            </a:p>
          </p:txBody>
        </p:sp>
      </p:grpSp>
      <p:cxnSp>
        <p:nvCxnSpPr>
          <p:cNvPr id="19" name="直接箭头连接符 18"/>
          <p:cNvCxnSpPr/>
          <p:nvPr/>
        </p:nvCxnSpPr>
        <p:spPr>
          <a:xfrm>
            <a:off x="2439035" y="3843020"/>
            <a:ext cx="393065"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248025" y="3830955"/>
            <a:ext cx="33528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999230" y="3818890"/>
            <a:ext cx="31242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029200" y="3610610"/>
            <a:ext cx="415290" cy="426720"/>
            <a:chOff x="1954" y="3881"/>
            <a:chExt cx="654" cy="654"/>
          </a:xfrm>
          <a:solidFill>
            <a:schemeClr val="accent2">
              <a:lumMod val="20000"/>
              <a:lumOff val="80000"/>
            </a:schemeClr>
          </a:solidFill>
        </p:grpSpPr>
        <p:sp>
          <p:nvSpPr>
            <p:cNvPr id="23" name="椭圆 22"/>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2060" y="3899"/>
              <a:ext cx="492" cy="543"/>
            </a:xfrm>
            <a:prstGeom prst="rect">
              <a:avLst/>
            </a:prstGeom>
            <a:noFill/>
          </p:spPr>
          <p:txBody>
            <a:bodyPr wrap="square" rtlCol="0">
              <a:noAutofit/>
            </a:bodyPr>
            <a:p>
              <a:r>
                <a:rPr lang="en-US" altLang="zh-CN"/>
                <a:t>5</a:t>
              </a:r>
              <a:endParaRPr lang="en-US" altLang="zh-CN"/>
            </a:p>
          </p:txBody>
        </p:sp>
      </p:grpSp>
      <p:cxnSp>
        <p:nvCxnSpPr>
          <p:cNvPr id="25" name="直接箭头连接符 24"/>
          <p:cNvCxnSpPr/>
          <p:nvPr/>
        </p:nvCxnSpPr>
        <p:spPr>
          <a:xfrm>
            <a:off x="4727575" y="3753485"/>
            <a:ext cx="30099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5701665" y="3599815"/>
            <a:ext cx="415290" cy="426720"/>
            <a:chOff x="1954" y="3881"/>
            <a:chExt cx="654" cy="654"/>
          </a:xfrm>
          <a:solidFill>
            <a:schemeClr val="accent1">
              <a:lumMod val="40000"/>
              <a:lumOff val="60000"/>
            </a:schemeClr>
          </a:solidFill>
        </p:grpSpPr>
        <p:sp>
          <p:nvSpPr>
            <p:cNvPr id="27" name="椭圆 2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2060" y="3899"/>
              <a:ext cx="492" cy="543"/>
            </a:xfrm>
            <a:prstGeom prst="rect">
              <a:avLst/>
            </a:prstGeom>
            <a:noFill/>
          </p:spPr>
          <p:txBody>
            <a:bodyPr wrap="square" rtlCol="0">
              <a:noAutofit/>
            </a:bodyPr>
            <a:p>
              <a:r>
                <a:rPr lang="en-US" altLang="zh-CN"/>
                <a:t>6</a:t>
              </a:r>
              <a:endParaRPr lang="en-US" altLang="zh-CN"/>
            </a:p>
          </p:txBody>
        </p:sp>
      </p:grpSp>
      <p:grpSp>
        <p:nvGrpSpPr>
          <p:cNvPr id="29" name="组合 28"/>
          <p:cNvGrpSpPr/>
          <p:nvPr/>
        </p:nvGrpSpPr>
        <p:grpSpPr>
          <a:xfrm>
            <a:off x="6383020" y="3588385"/>
            <a:ext cx="415290" cy="426720"/>
            <a:chOff x="1954" y="3881"/>
            <a:chExt cx="654" cy="654"/>
          </a:xfrm>
          <a:solidFill>
            <a:schemeClr val="tx2">
              <a:lumMod val="20000"/>
              <a:lumOff val="80000"/>
            </a:schemeClr>
          </a:solidFill>
        </p:grpSpPr>
        <p:sp>
          <p:nvSpPr>
            <p:cNvPr id="30" name="椭圆 29"/>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060" y="3899"/>
              <a:ext cx="492" cy="543"/>
            </a:xfrm>
            <a:prstGeom prst="rect">
              <a:avLst/>
            </a:prstGeom>
            <a:noFill/>
          </p:spPr>
          <p:txBody>
            <a:bodyPr wrap="square" rtlCol="0">
              <a:noAutofit/>
            </a:bodyPr>
            <a:p>
              <a:r>
                <a:rPr lang="en-US" altLang="zh-CN"/>
                <a:t>7</a:t>
              </a:r>
              <a:endParaRPr lang="en-US" altLang="zh-CN"/>
            </a:p>
          </p:txBody>
        </p:sp>
      </p:grpSp>
      <p:cxnSp>
        <p:nvCxnSpPr>
          <p:cNvPr id="32" name="直接箭头连接符 31"/>
          <p:cNvCxnSpPr/>
          <p:nvPr/>
        </p:nvCxnSpPr>
        <p:spPr>
          <a:xfrm>
            <a:off x="5444490" y="3818890"/>
            <a:ext cx="25654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116955" y="3807460"/>
            <a:ext cx="26543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102995" y="5511800"/>
            <a:ext cx="5679440" cy="948055"/>
          </a:xfrm>
          <a:prstGeom prst="rect">
            <a:avLst/>
          </a:prstGeom>
          <a:noFill/>
        </p:spPr>
        <p:txBody>
          <a:bodyPr wrap="square" rtlCol="0">
            <a:noAutofit/>
          </a:bodyPr>
          <a:p>
            <a:r>
              <a:rPr lang="zh-CN" altLang="en-US"/>
              <a:t>思想：上图方式维护多个</a:t>
            </a:r>
            <a:r>
              <a:rPr lang="en-US" altLang="zh-CN"/>
              <a:t>graph</a:t>
            </a:r>
            <a:r>
              <a:rPr lang="zh-CN" altLang="en-US"/>
              <a:t>，之后对板子调度，分配其属于哪个</a:t>
            </a:r>
            <a:r>
              <a:rPr lang="en-US" altLang="zh-CN"/>
              <a:t>graph</a:t>
            </a:r>
            <a:r>
              <a:rPr lang="zh-CN" altLang="en-US"/>
              <a:t>。</a:t>
            </a:r>
            <a:endParaRPr lang="zh-CN" altLang="en-US"/>
          </a:p>
        </p:txBody>
      </p:sp>
      <p:grpSp>
        <p:nvGrpSpPr>
          <p:cNvPr id="43" name="组合 42"/>
          <p:cNvGrpSpPr/>
          <p:nvPr/>
        </p:nvGrpSpPr>
        <p:grpSpPr>
          <a:xfrm>
            <a:off x="2023745" y="4225290"/>
            <a:ext cx="415290" cy="426720"/>
            <a:chOff x="1954" y="3881"/>
            <a:chExt cx="654" cy="654"/>
          </a:xfrm>
          <a:solidFill>
            <a:schemeClr val="accent1">
              <a:lumMod val="40000"/>
              <a:lumOff val="60000"/>
            </a:schemeClr>
          </a:solidFill>
        </p:grpSpPr>
        <p:sp>
          <p:nvSpPr>
            <p:cNvPr id="45" name="椭圆 44"/>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060" y="3899"/>
              <a:ext cx="492" cy="543"/>
            </a:xfrm>
            <a:prstGeom prst="rect">
              <a:avLst/>
            </a:prstGeom>
            <a:noFill/>
          </p:spPr>
          <p:txBody>
            <a:bodyPr wrap="square" rtlCol="0">
              <a:noAutofit/>
            </a:bodyPr>
            <a:p>
              <a:r>
                <a:rPr lang="en-US" altLang="zh-CN"/>
                <a:t>1</a:t>
              </a:r>
              <a:endParaRPr lang="en-US" altLang="zh-CN"/>
            </a:p>
          </p:txBody>
        </p:sp>
      </p:grpSp>
      <p:grpSp>
        <p:nvGrpSpPr>
          <p:cNvPr id="47" name="组合 46"/>
          <p:cNvGrpSpPr/>
          <p:nvPr/>
        </p:nvGrpSpPr>
        <p:grpSpPr>
          <a:xfrm>
            <a:off x="2832735" y="4213860"/>
            <a:ext cx="415290" cy="426720"/>
            <a:chOff x="1954" y="3881"/>
            <a:chExt cx="654" cy="654"/>
          </a:xfrm>
          <a:solidFill>
            <a:schemeClr val="accent6">
              <a:lumMod val="40000"/>
              <a:lumOff val="60000"/>
            </a:schemeClr>
          </a:solidFill>
        </p:grpSpPr>
        <p:sp>
          <p:nvSpPr>
            <p:cNvPr id="48" name="椭圆 47"/>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2060" y="3899"/>
              <a:ext cx="492" cy="543"/>
            </a:xfrm>
            <a:prstGeom prst="rect">
              <a:avLst/>
            </a:prstGeom>
            <a:noFill/>
          </p:spPr>
          <p:txBody>
            <a:bodyPr wrap="square" rtlCol="0">
              <a:noAutofit/>
            </a:bodyPr>
            <a:p>
              <a:r>
                <a:rPr lang="en-US" altLang="zh-CN"/>
                <a:t>2</a:t>
              </a:r>
              <a:endParaRPr lang="en-US" altLang="zh-CN"/>
            </a:p>
          </p:txBody>
        </p:sp>
      </p:grpSp>
      <p:grpSp>
        <p:nvGrpSpPr>
          <p:cNvPr id="50" name="组合 49"/>
          <p:cNvGrpSpPr/>
          <p:nvPr/>
        </p:nvGrpSpPr>
        <p:grpSpPr>
          <a:xfrm>
            <a:off x="3583940" y="4201795"/>
            <a:ext cx="415290" cy="426720"/>
            <a:chOff x="1954" y="3881"/>
            <a:chExt cx="654" cy="654"/>
          </a:xfrm>
          <a:solidFill>
            <a:schemeClr val="accent6">
              <a:lumMod val="40000"/>
              <a:lumOff val="60000"/>
            </a:schemeClr>
          </a:solidFill>
        </p:grpSpPr>
        <p:sp>
          <p:nvSpPr>
            <p:cNvPr id="51" name="椭圆 50"/>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2060" y="3899"/>
              <a:ext cx="492" cy="543"/>
            </a:xfrm>
            <a:prstGeom prst="rect">
              <a:avLst/>
            </a:prstGeom>
            <a:noFill/>
          </p:spPr>
          <p:txBody>
            <a:bodyPr wrap="square" rtlCol="0">
              <a:noAutofit/>
            </a:bodyPr>
            <a:p>
              <a:r>
                <a:rPr lang="en-US" altLang="zh-CN"/>
                <a:t>3</a:t>
              </a:r>
              <a:endParaRPr lang="en-US" altLang="zh-CN"/>
            </a:p>
          </p:txBody>
        </p:sp>
      </p:grpSp>
      <p:grpSp>
        <p:nvGrpSpPr>
          <p:cNvPr id="53" name="组合 52"/>
          <p:cNvGrpSpPr/>
          <p:nvPr/>
        </p:nvGrpSpPr>
        <p:grpSpPr>
          <a:xfrm>
            <a:off x="4312285" y="4189730"/>
            <a:ext cx="415290" cy="426720"/>
            <a:chOff x="1954" y="3881"/>
            <a:chExt cx="654" cy="654"/>
          </a:xfrm>
          <a:solidFill>
            <a:schemeClr val="accent6">
              <a:lumMod val="40000"/>
              <a:lumOff val="60000"/>
            </a:schemeClr>
          </a:solidFill>
        </p:grpSpPr>
        <p:sp>
          <p:nvSpPr>
            <p:cNvPr id="54" name="椭圆 5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2060" y="3899"/>
              <a:ext cx="492" cy="543"/>
            </a:xfrm>
            <a:prstGeom prst="rect">
              <a:avLst/>
            </a:prstGeom>
            <a:noFill/>
          </p:spPr>
          <p:txBody>
            <a:bodyPr wrap="square" rtlCol="0">
              <a:noAutofit/>
            </a:bodyPr>
            <a:p>
              <a:r>
                <a:rPr lang="en-US" altLang="zh-CN"/>
                <a:t>4</a:t>
              </a:r>
              <a:endParaRPr lang="en-US" altLang="zh-CN"/>
            </a:p>
          </p:txBody>
        </p:sp>
      </p:grpSp>
      <p:cxnSp>
        <p:nvCxnSpPr>
          <p:cNvPr id="56" name="直接箭头连接符 55"/>
          <p:cNvCxnSpPr/>
          <p:nvPr/>
        </p:nvCxnSpPr>
        <p:spPr>
          <a:xfrm>
            <a:off x="2439035" y="4432935"/>
            <a:ext cx="393065"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248025" y="4420870"/>
            <a:ext cx="33528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999230" y="4408805"/>
            <a:ext cx="31242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5029200" y="4200525"/>
            <a:ext cx="415290" cy="426720"/>
            <a:chOff x="1954" y="3881"/>
            <a:chExt cx="654" cy="654"/>
          </a:xfrm>
          <a:solidFill>
            <a:schemeClr val="accent2">
              <a:lumMod val="20000"/>
              <a:lumOff val="80000"/>
            </a:schemeClr>
          </a:solidFill>
        </p:grpSpPr>
        <p:sp>
          <p:nvSpPr>
            <p:cNvPr id="60" name="椭圆 59"/>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文本框 60"/>
            <p:cNvSpPr txBox="1"/>
            <p:nvPr/>
          </p:nvSpPr>
          <p:spPr>
            <a:xfrm>
              <a:off x="2060" y="3899"/>
              <a:ext cx="492" cy="543"/>
            </a:xfrm>
            <a:prstGeom prst="rect">
              <a:avLst/>
            </a:prstGeom>
            <a:noFill/>
          </p:spPr>
          <p:txBody>
            <a:bodyPr wrap="square" rtlCol="0">
              <a:noAutofit/>
            </a:bodyPr>
            <a:p>
              <a:r>
                <a:rPr lang="en-US" altLang="zh-CN"/>
                <a:t>5</a:t>
              </a:r>
              <a:endParaRPr lang="en-US" altLang="zh-CN"/>
            </a:p>
          </p:txBody>
        </p:sp>
      </p:grpSp>
      <p:cxnSp>
        <p:nvCxnSpPr>
          <p:cNvPr id="62" name="直接箭头连接符 61"/>
          <p:cNvCxnSpPr/>
          <p:nvPr/>
        </p:nvCxnSpPr>
        <p:spPr>
          <a:xfrm>
            <a:off x="4727575" y="4343400"/>
            <a:ext cx="30099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5701665" y="4189730"/>
            <a:ext cx="415290" cy="426720"/>
            <a:chOff x="1954" y="3881"/>
            <a:chExt cx="654" cy="654"/>
          </a:xfrm>
          <a:solidFill>
            <a:schemeClr val="accent1">
              <a:lumMod val="40000"/>
              <a:lumOff val="60000"/>
            </a:schemeClr>
          </a:solidFill>
        </p:grpSpPr>
        <p:sp>
          <p:nvSpPr>
            <p:cNvPr id="64" name="椭圆 63"/>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文本框 64"/>
            <p:cNvSpPr txBox="1"/>
            <p:nvPr/>
          </p:nvSpPr>
          <p:spPr>
            <a:xfrm>
              <a:off x="2060" y="3899"/>
              <a:ext cx="492" cy="543"/>
            </a:xfrm>
            <a:prstGeom prst="rect">
              <a:avLst/>
            </a:prstGeom>
            <a:noFill/>
          </p:spPr>
          <p:txBody>
            <a:bodyPr wrap="square" rtlCol="0">
              <a:noAutofit/>
            </a:bodyPr>
            <a:p>
              <a:r>
                <a:rPr lang="en-US" altLang="zh-CN"/>
                <a:t>6</a:t>
              </a:r>
              <a:endParaRPr lang="en-US" altLang="zh-CN"/>
            </a:p>
          </p:txBody>
        </p:sp>
      </p:grpSp>
      <p:grpSp>
        <p:nvGrpSpPr>
          <p:cNvPr id="66" name="组合 65"/>
          <p:cNvGrpSpPr/>
          <p:nvPr/>
        </p:nvGrpSpPr>
        <p:grpSpPr>
          <a:xfrm>
            <a:off x="6383020" y="4178300"/>
            <a:ext cx="415290" cy="426720"/>
            <a:chOff x="1954" y="3881"/>
            <a:chExt cx="654" cy="654"/>
          </a:xfrm>
          <a:solidFill>
            <a:schemeClr val="tx2">
              <a:lumMod val="20000"/>
              <a:lumOff val="80000"/>
            </a:schemeClr>
          </a:solidFill>
        </p:grpSpPr>
        <p:sp>
          <p:nvSpPr>
            <p:cNvPr id="67" name="椭圆 66"/>
            <p:cNvSpPr/>
            <p:nvPr/>
          </p:nvSpPr>
          <p:spPr>
            <a:xfrm>
              <a:off x="1954" y="3881"/>
              <a:ext cx="654" cy="654"/>
            </a:xfrm>
            <a:prstGeom prst="ellipse">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文本框 67"/>
            <p:cNvSpPr txBox="1"/>
            <p:nvPr/>
          </p:nvSpPr>
          <p:spPr>
            <a:xfrm>
              <a:off x="2060" y="3899"/>
              <a:ext cx="492" cy="543"/>
            </a:xfrm>
            <a:prstGeom prst="rect">
              <a:avLst/>
            </a:prstGeom>
            <a:noFill/>
          </p:spPr>
          <p:txBody>
            <a:bodyPr wrap="square" rtlCol="0">
              <a:noAutofit/>
            </a:bodyPr>
            <a:p>
              <a:r>
                <a:rPr lang="en-US" altLang="zh-CN"/>
                <a:t>7</a:t>
              </a:r>
              <a:endParaRPr lang="en-US" altLang="zh-CN"/>
            </a:p>
          </p:txBody>
        </p:sp>
      </p:grpSp>
      <p:cxnSp>
        <p:nvCxnSpPr>
          <p:cNvPr id="69" name="直接箭头连接符 68"/>
          <p:cNvCxnSpPr/>
          <p:nvPr/>
        </p:nvCxnSpPr>
        <p:spPr>
          <a:xfrm>
            <a:off x="5444490" y="4408805"/>
            <a:ext cx="25654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6116955" y="4397375"/>
            <a:ext cx="265430" cy="75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080135" y="3679190"/>
            <a:ext cx="882650" cy="300355"/>
          </a:xfrm>
          <a:prstGeom prst="rect">
            <a:avLst/>
          </a:prstGeom>
          <a:noFill/>
        </p:spPr>
        <p:txBody>
          <a:bodyPr wrap="square" rtlCol="0">
            <a:noAutofit/>
          </a:bodyPr>
          <a:p>
            <a:r>
              <a:rPr lang="en-US" altLang="zh-CN"/>
              <a:t>graph1</a:t>
            </a:r>
            <a:endParaRPr lang="en-US" altLang="zh-CN"/>
          </a:p>
        </p:txBody>
      </p:sp>
      <p:sp>
        <p:nvSpPr>
          <p:cNvPr id="72" name="文本框 71"/>
          <p:cNvSpPr txBox="1"/>
          <p:nvPr/>
        </p:nvSpPr>
        <p:spPr>
          <a:xfrm>
            <a:off x="1080135" y="4239895"/>
            <a:ext cx="882650" cy="300355"/>
          </a:xfrm>
          <a:prstGeom prst="rect">
            <a:avLst/>
          </a:prstGeom>
          <a:noFill/>
        </p:spPr>
        <p:txBody>
          <a:bodyPr wrap="square" rtlCol="0">
            <a:noAutofit/>
          </a:bodyPr>
          <a:p>
            <a:r>
              <a:rPr lang="en-US" altLang="zh-CN"/>
              <a:t>graph2</a:t>
            </a:r>
            <a:endParaRPr lang="en-US" altLang="zh-CN"/>
          </a:p>
        </p:txBody>
      </p:sp>
      <p:sp>
        <p:nvSpPr>
          <p:cNvPr id="73" name="文本框 72"/>
          <p:cNvSpPr txBox="1"/>
          <p:nvPr/>
        </p:nvSpPr>
        <p:spPr>
          <a:xfrm>
            <a:off x="1732280" y="3274695"/>
            <a:ext cx="882650" cy="300355"/>
          </a:xfrm>
          <a:prstGeom prst="rect">
            <a:avLst/>
          </a:prstGeom>
          <a:noFill/>
        </p:spPr>
        <p:txBody>
          <a:bodyPr wrap="square" rtlCol="0">
            <a:noAutofit/>
          </a:bodyPr>
          <a:p>
            <a:r>
              <a:rPr lang="en-US" altLang="zh-CN">
                <a:highlight>
                  <a:srgbClr val="FFFF00"/>
                </a:highlight>
              </a:rPr>
              <a:t>96</a:t>
            </a:r>
            <a:r>
              <a:rPr lang="zh-CN" altLang="en-US">
                <a:highlight>
                  <a:srgbClr val="FFFF00"/>
                </a:highlight>
              </a:rPr>
              <a:t>板</a:t>
            </a:r>
            <a:r>
              <a:rPr lang="en-US" altLang="zh-CN">
                <a:highlight>
                  <a:srgbClr val="FFFF00"/>
                </a:highlight>
              </a:rPr>
              <a:t>_1</a:t>
            </a:r>
            <a:endParaRPr lang="en-US" altLang="zh-CN">
              <a:highlight>
                <a:srgbClr val="FFFF00"/>
              </a:highlight>
            </a:endParaRPr>
          </a:p>
        </p:txBody>
      </p:sp>
      <p:sp>
        <p:nvSpPr>
          <p:cNvPr id="74" name="文本框 73"/>
          <p:cNvSpPr txBox="1"/>
          <p:nvPr/>
        </p:nvSpPr>
        <p:spPr>
          <a:xfrm>
            <a:off x="1805940" y="4702175"/>
            <a:ext cx="882650" cy="300355"/>
          </a:xfrm>
          <a:prstGeom prst="rect">
            <a:avLst/>
          </a:prstGeom>
          <a:noFill/>
        </p:spPr>
        <p:txBody>
          <a:bodyPr wrap="square" rtlCol="0">
            <a:noAutofit/>
          </a:bodyPr>
          <a:p>
            <a:r>
              <a:rPr lang="en-US" altLang="zh-CN">
                <a:highlight>
                  <a:srgbClr val="FFFF00"/>
                </a:highlight>
              </a:rPr>
              <a:t>96</a:t>
            </a:r>
            <a:r>
              <a:rPr lang="zh-CN" altLang="en-US">
                <a:highlight>
                  <a:srgbClr val="FFFF00"/>
                </a:highlight>
              </a:rPr>
              <a:t>板</a:t>
            </a:r>
            <a:r>
              <a:rPr lang="en-US" altLang="zh-CN">
                <a:highlight>
                  <a:srgbClr val="FFFF00"/>
                </a:highlight>
              </a:rPr>
              <a:t>_2</a:t>
            </a:r>
            <a:endParaRPr lang="en-US" altLang="zh-CN">
              <a:highlight>
                <a:srgbClr val="FFFF00"/>
              </a:highlight>
            </a:endParaRPr>
          </a:p>
        </p:txBody>
      </p:sp>
      <p:sp>
        <p:nvSpPr>
          <p:cNvPr id="75" name="文本框 74"/>
          <p:cNvSpPr txBox="1"/>
          <p:nvPr/>
        </p:nvSpPr>
        <p:spPr>
          <a:xfrm>
            <a:off x="2548255" y="3274695"/>
            <a:ext cx="1348105" cy="300355"/>
          </a:xfrm>
          <a:prstGeom prst="rect">
            <a:avLst/>
          </a:prstGeom>
          <a:noFill/>
        </p:spPr>
        <p:txBody>
          <a:bodyPr wrap="square" rtlCol="0">
            <a:noAutofit/>
          </a:bodyPr>
          <a:p>
            <a:r>
              <a:rPr lang="en-US" altLang="zh-CN">
                <a:highlight>
                  <a:srgbClr val="FFFF00"/>
                </a:highlight>
              </a:rPr>
              <a:t>mix1</a:t>
            </a:r>
            <a:r>
              <a:rPr lang="zh-CN" altLang="en-US">
                <a:highlight>
                  <a:srgbClr val="FFFF00"/>
                </a:highlight>
              </a:rPr>
              <a:t>板</a:t>
            </a:r>
            <a:r>
              <a:rPr lang="en-US" altLang="zh-CN">
                <a:highlight>
                  <a:srgbClr val="FFFF00"/>
                </a:highlight>
              </a:rPr>
              <a:t>_2</a:t>
            </a:r>
            <a:endParaRPr lang="en-US" altLang="zh-CN">
              <a:highlight>
                <a:srgbClr val="FFFF00"/>
              </a:highlight>
            </a:endParaRPr>
          </a:p>
        </p:txBody>
      </p:sp>
      <p:sp>
        <p:nvSpPr>
          <p:cNvPr id="76" name="文本框 75"/>
          <p:cNvSpPr txBox="1"/>
          <p:nvPr/>
        </p:nvSpPr>
        <p:spPr>
          <a:xfrm>
            <a:off x="2614930" y="4702175"/>
            <a:ext cx="1348105" cy="300355"/>
          </a:xfrm>
          <a:prstGeom prst="rect">
            <a:avLst/>
          </a:prstGeom>
          <a:noFill/>
        </p:spPr>
        <p:txBody>
          <a:bodyPr wrap="square" rtlCol="0">
            <a:noAutofit/>
          </a:bodyPr>
          <a:p>
            <a:r>
              <a:rPr lang="en-US" altLang="zh-CN">
                <a:highlight>
                  <a:srgbClr val="FFFF00"/>
                </a:highlight>
              </a:rPr>
              <a:t>mix1</a:t>
            </a:r>
            <a:r>
              <a:rPr lang="zh-CN" altLang="en-US">
                <a:highlight>
                  <a:srgbClr val="FFFF00"/>
                </a:highlight>
              </a:rPr>
              <a:t>板</a:t>
            </a:r>
            <a:r>
              <a:rPr lang="en-US" altLang="zh-CN">
                <a:highlight>
                  <a:srgbClr val="FFFF00"/>
                </a:highlight>
              </a:rPr>
              <a:t>_1</a:t>
            </a:r>
            <a:endParaRPr lang="en-US" altLang="zh-CN">
              <a:highlight>
                <a:srgbClr val="FFFF00"/>
              </a:highlight>
            </a:endParaRPr>
          </a:p>
        </p:txBody>
      </p:sp>
      <p:sp>
        <p:nvSpPr>
          <p:cNvPr id="77" name="文本框 76"/>
          <p:cNvSpPr txBox="1"/>
          <p:nvPr/>
        </p:nvSpPr>
        <p:spPr>
          <a:xfrm>
            <a:off x="3814445" y="3225165"/>
            <a:ext cx="497205" cy="300355"/>
          </a:xfrm>
          <a:prstGeom prst="rect">
            <a:avLst/>
          </a:prstGeom>
          <a:noFill/>
        </p:spPr>
        <p:txBody>
          <a:bodyPr wrap="square" rtlCol="0">
            <a:noAutofit/>
          </a:bodyPr>
          <a:p>
            <a:r>
              <a:rPr lang="en-US"/>
              <a:t>...</a:t>
            </a:r>
            <a:endParaRPr lang="en-US" altLang="en-US"/>
          </a:p>
        </p:txBody>
      </p:sp>
      <p:sp>
        <p:nvSpPr>
          <p:cNvPr id="78" name="文本框 77"/>
          <p:cNvSpPr txBox="1"/>
          <p:nvPr/>
        </p:nvSpPr>
        <p:spPr>
          <a:xfrm>
            <a:off x="3814445" y="4652010"/>
            <a:ext cx="497205" cy="300355"/>
          </a:xfrm>
          <a:prstGeom prst="rect">
            <a:avLst/>
          </a:prstGeom>
          <a:noFill/>
        </p:spPr>
        <p:txBody>
          <a:bodyPr wrap="square" rtlCol="0">
            <a:noAutofit/>
          </a:bodyPr>
          <a:p>
            <a:r>
              <a:rPr lang="en-US"/>
              <a:t>...</a:t>
            </a:r>
            <a:endParaRPr lang="en-US" altLang="en-US"/>
          </a:p>
        </p:txBody>
      </p:sp>
      <p:sp>
        <p:nvSpPr>
          <p:cNvPr id="79" name="文本框 78"/>
          <p:cNvSpPr txBox="1"/>
          <p:nvPr/>
        </p:nvSpPr>
        <p:spPr>
          <a:xfrm>
            <a:off x="4060825" y="3274695"/>
            <a:ext cx="1348105" cy="300355"/>
          </a:xfrm>
          <a:prstGeom prst="rect">
            <a:avLst/>
          </a:prstGeom>
          <a:noFill/>
        </p:spPr>
        <p:txBody>
          <a:bodyPr wrap="square" rtlCol="0">
            <a:noAutofit/>
          </a:bodyPr>
          <a:p>
            <a:r>
              <a:rPr lang="en-US" altLang="zh-CN">
                <a:highlight>
                  <a:srgbClr val="FFFF00"/>
                </a:highlight>
              </a:rPr>
              <a:t>mix3</a:t>
            </a:r>
            <a:r>
              <a:rPr lang="zh-CN" altLang="en-US">
                <a:highlight>
                  <a:srgbClr val="FFFF00"/>
                </a:highlight>
              </a:rPr>
              <a:t>板</a:t>
            </a:r>
            <a:r>
              <a:rPr lang="en-US" altLang="zh-CN">
                <a:highlight>
                  <a:srgbClr val="FFFF00"/>
                </a:highlight>
              </a:rPr>
              <a:t>_1</a:t>
            </a:r>
            <a:endParaRPr lang="en-US" altLang="zh-CN">
              <a:highlight>
                <a:srgbClr val="FFFF00"/>
              </a:highlight>
            </a:endParaRPr>
          </a:p>
        </p:txBody>
      </p:sp>
      <p:sp>
        <p:nvSpPr>
          <p:cNvPr id="80" name="文本框 79"/>
          <p:cNvSpPr txBox="1"/>
          <p:nvPr/>
        </p:nvSpPr>
        <p:spPr>
          <a:xfrm>
            <a:off x="4096385" y="4702175"/>
            <a:ext cx="1348105" cy="300355"/>
          </a:xfrm>
          <a:prstGeom prst="rect">
            <a:avLst/>
          </a:prstGeom>
          <a:noFill/>
        </p:spPr>
        <p:txBody>
          <a:bodyPr wrap="square" rtlCol="0">
            <a:noAutofit/>
          </a:bodyPr>
          <a:p>
            <a:r>
              <a:rPr lang="en-US" altLang="zh-CN">
                <a:highlight>
                  <a:srgbClr val="FFFF00"/>
                </a:highlight>
              </a:rPr>
              <a:t>mix3</a:t>
            </a:r>
            <a:r>
              <a:rPr lang="zh-CN" altLang="en-US">
                <a:highlight>
                  <a:srgbClr val="FFFF00"/>
                </a:highlight>
              </a:rPr>
              <a:t>板</a:t>
            </a:r>
            <a:r>
              <a:rPr lang="en-US" altLang="zh-CN">
                <a:highlight>
                  <a:srgbClr val="FFFF00"/>
                </a:highlight>
              </a:rPr>
              <a:t>_2</a:t>
            </a:r>
            <a:endParaRPr lang="en-US" altLang="zh-CN">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2866" y="2528493"/>
            <a:ext cx="9806585" cy="768350"/>
          </a:xfrm>
          <a:prstGeom prst="rect">
            <a:avLst/>
          </a:prstGeom>
          <a:noFill/>
        </p:spPr>
        <p:txBody>
          <a:bodyPr wrap="square" rtlCol="0">
            <a:spAutoFit/>
          </a:bodyPr>
          <a:lstStyle/>
          <a:p>
            <a:pPr algn="ctr"/>
            <a:r>
              <a:rPr lang="zh-CN" altLang="en-US" sz="4400" dirty="0">
                <a:solidFill>
                  <a:schemeClr val="bg1"/>
                </a:solidFill>
              </a:rPr>
              <a:t>附录</a:t>
            </a:r>
            <a:endParaRPr lang="zh-CN" altLang="en-US" sz="4400" dirty="0">
              <a:solidFill>
                <a:schemeClr val="bg1"/>
              </a:solidFill>
            </a:endParaRPr>
          </a:p>
        </p:txBody>
      </p:sp>
      <p:sp>
        <p:nvSpPr>
          <p:cNvPr id="3" name="文本框 2"/>
          <p:cNvSpPr txBox="1"/>
          <p:nvPr/>
        </p:nvSpPr>
        <p:spPr>
          <a:xfrm>
            <a:off x="8179021" y="6132503"/>
            <a:ext cx="3822937" cy="450850"/>
          </a:xfrm>
          <a:prstGeom prst="rect">
            <a:avLst/>
          </a:prstGeom>
          <a:noFill/>
        </p:spPr>
        <p:txBody>
          <a:bodyPr wrap="square" rtlCol="0">
            <a:spAutoFit/>
          </a:bodyPr>
          <a:lstStyle/>
          <a:p>
            <a:pPr algn="ctr">
              <a:lnSpc>
                <a:spcPct val="130000"/>
              </a:lnSpc>
            </a:pPr>
            <a:r>
              <a:rPr lang="en-US" altLang="zh-CN" dirty="0">
                <a:solidFill>
                  <a:schemeClr val="bg1">
                    <a:lumMod val="95000"/>
                  </a:schemeClr>
                </a:solidFill>
              </a:rPr>
              <a:t>2022-12-12</a:t>
            </a:r>
            <a:endParaRPr lang="zh-CN" altLang="en-US"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4898390" y="182245"/>
            <a:ext cx="7015480" cy="6492875"/>
          </a:xfrm>
          <a:prstGeom prst="rect">
            <a:avLst/>
          </a:prstGeom>
        </p:spPr>
      </p:pic>
      <p:sp>
        <p:nvSpPr>
          <p:cNvPr id="4" name="文本框 3"/>
          <p:cNvSpPr txBox="1"/>
          <p:nvPr/>
        </p:nvSpPr>
        <p:spPr>
          <a:xfrm>
            <a:off x="344170" y="1623695"/>
            <a:ext cx="4680585" cy="829945"/>
          </a:xfrm>
          <a:prstGeom prst="rect">
            <a:avLst/>
          </a:prstGeom>
          <a:noFill/>
        </p:spPr>
        <p:txBody>
          <a:bodyPr wrap="square" rtlCol="0">
            <a:spAutoFit/>
          </a:bodyPr>
          <a:p>
            <a:r>
              <a:rPr lang="en-US" altLang="zh-CN" sz="2400"/>
              <a:t>· </a:t>
            </a:r>
            <a:r>
              <a:rPr lang="zh-CN" altLang="en-US" sz="2400"/>
              <a:t>为了表述上述整个流程，按照板子的视角给出板子的工艺序列。</a:t>
            </a:r>
            <a:r>
              <a:rPr lang="en-US" altLang="zh-CN" sz="2400"/>
              <a:t>  </a:t>
            </a:r>
            <a:endParaRPr lang="en-US" altLang="zh-CN" sz="2400"/>
          </a:p>
        </p:txBody>
      </p:sp>
      <p:sp>
        <p:nvSpPr>
          <p:cNvPr id="2" name="文本框 1"/>
          <p:cNvSpPr txBox="1"/>
          <p:nvPr/>
        </p:nvSpPr>
        <p:spPr>
          <a:xfrm>
            <a:off x="493395" y="2784475"/>
            <a:ext cx="4404360" cy="886460"/>
          </a:xfrm>
          <a:prstGeom prst="rect">
            <a:avLst/>
          </a:prstGeom>
          <a:noFill/>
        </p:spPr>
        <p:txBody>
          <a:bodyPr wrap="square" rtlCol="0">
            <a:noAutofit/>
          </a:bodyPr>
          <a:p>
            <a:r>
              <a:rPr lang="zh-CN" altLang="en-US" sz="2400">
                <a:solidFill>
                  <a:schemeClr val="accent5"/>
                </a:solidFill>
              </a:rPr>
              <a:t>流程中共有</a:t>
            </a:r>
            <a:r>
              <a:rPr lang="en-US" altLang="zh-CN" sz="2400">
                <a:solidFill>
                  <a:schemeClr val="accent5"/>
                </a:solidFill>
              </a:rPr>
              <a:t>6</a:t>
            </a:r>
            <a:r>
              <a:rPr lang="zh-CN" altLang="en-US" sz="2400">
                <a:solidFill>
                  <a:schemeClr val="accent5"/>
                </a:solidFill>
              </a:rPr>
              <a:t>种类型板子，算法给出每个板子的流转路径</a:t>
            </a:r>
            <a:endParaRPr lang="zh-CN" altLang="en-US" sz="2400">
              <a:solidFill>
                <a:schemeClr val="accent5"/>
              </a:solidFill>
            </a:endParaRPr>
          </a:p>
        </p:txBody>
      </p:sp>
      <p:sp>
        <p:nvSpPr>
          <p:cNvPr id="5" name="文本框 4"/>
          <p:cNvSpPr txBox="1"/>
          <p:nvPr/>
        </p:nvSpPr>
        <p:spPr>
          <a:xfrm>
            <a:off x="241935" y="4155440"/>
            <a:ext cx="4656455" cy="1250315"/>
          </a:xfrm>
          <a:prstGeom prst="rect">
            <a:avLst/>
          </a:prstGeom>
          <a:noFill/>
        </p:spPr>
        <p:txBody>
          <a:bodyPr wrap="square" rtlCol="0">
            <a:noAutofit/>
          </a:bodyPr>
          <a:p>
            <a:r>
              <a:rPr lang="en-US" altLang="zh-CN" sz="2400">
                <a:solidFill>
                  <a:schemeClr val="tx1"/>
                </a:solidFill>
              </a:rPr>
              <a:t>· </a:t>
            </a:r>
            <a:r>
              <a:rPr lang="zh-CN" altLang="en-US" sz="2400">
                <a:solidFill>
                  <a:schemeClr val="tx1"/>
                </a:solidFill>
              </a:rPr>
              <a:t>每一个泳道对应一个类型的板子的流转路径，详细进行描述</a:t>
            </a:r>
            <a:r>
              <a:rPr lang="zh-CN" altLang="en-US" sz="2400">
                <a:solidFill>
                  <a:schemeClr val="tx1"/>
                </a:solidFill>
              </a:rPr>
              <a:t>如下：</a:t>
            </a:r>
            <a:endParaRPr lang="zh-CN" altLang="en-US" sz="24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
        <p:nvSpPr>
          <p:cNvPr id="5" name="文本框 4"/>
          <p:cNvSpPr txBox="1"/>
          <p:nvPr/>
        </p:nvSpPr>
        <p:spPr>
          <a:xfrm>
            <a:off x="721360" y="2225040"/>
            <a:ext cx="4382135" cy="2407285"/>
          </a:xfrm>
          <a:prstGeom prst="rect">
            <a:avLst/>
          </a:prstGeom>
          <a:noFill/>
        </p:spPr>
        <p:txBody>
          <a:bodyPr wrap="square" rtlCol="0">
            <a:noAutofit/>
          </a:bodyPr>
          <a:p>
            <a:r>
              <a:rPr lang="zh-CN" altLang="en-US"/>
              <a:t>核酸检测流程整体分为</a:t>
            </a:r>
            <a:r>
              <a:rPr lang="zh-CN" altLang="en-US"/>
              <a:t>两部分：</a:t>
            </a:r>
            <a:endParaRPr lang="zh-CN" altLang="en-US"/>
          </a:p>
          <a:p>
            <a:endParaRPr lang="zh-CN" altLang="en-US"/>
          </a:p>
          <a:p>
            <a:r>
              <a:rPr lang="en-US" altLang="zh-CN"/>
              <a:t>1. 96</a:t>
            </a:r>
            <a:r>
              <a:rPr lang="zh-CN" altLang="en-US"/>
              <a:t>孔板和</a:t>
            </a:r>
            <a:r>
              <a:rPr lang="en-US" altLang="zh-CN"/>
              <a:t>3</a:t>
            </a:r>
            <a:r>
              <a:rPr lang="zh-CN" altLang="en-US"/>
              <a:t>个</a:t>
            </a:r>
            <a:r>
              <a:rPr lang="en-US" altLang="zh-CN"/>
              <a:t>mix</a:t>
            </a:r>
            <a:r>
              <a:rPr lang="zh-CN" altLang="en-US"/>
              <a:t>板</a:t>
            </a:r>
            <a:r>
              <a:rPr lang="zh-CN" altLang="en-US"/>
              <a:t>加工</a:t>
            </a:r>
            <a:endParaRPr lang="zh-CN" altLang="en-US"/>
          </a:p>
          <a:p>
            <a:endParaRPr lang="zh-CN" altLang="en-US" b="1"/>
          </a:p>
          <a:p>
            <a:r>
              <a:rPr lang="en-US" altLang="zh-CN" b="1"/>
              <a:t>2. 4</a:t>
            </a:r>
            <a:r>
              <a:rPr lang="zh-CN" altLang="en-US" b="1"/>
              <a:t>个</a:t>
            </a:r>
            <a:r>
              <a:rPr lang="en-US" altLang="zh-CN" b="1"/>
              <a:t>96</a:t>
            </a:r>
            <a:r>
              <a:rPr lang="zh-CN" altLang="en-US" b="1"/>
              <a:t>孔板移液至</a:t>
            </a:r>
            <a:r>
              <a:rPr lang="en-US" altLang="zh-CN" b="1"/>
              <a:t>384</a:t>
            </a:r>
            <a:r>
              <a:rPr lang="zh-CN" altLang="en-US" b="1"/>
              <a:t>孔板</a:t>
            </a:r>
            <a:endParaRPr lang="zh-CN" altLang="en-US" b="1"/>
          </a:p>
        </p:txBody>
      </p:sp>
      <p:pic>
        <p:nvPicPr>
          <p:cNvPr id="4" name="图片 3"/>
          <p:cNvPicPr>
            <a:picLocks noChangeAspect="1"/>
          </p:cNvPicPr>
          <p:nvPr/>
        </p:nvPicPr>
        <p:blipFill>
          <a:blip r:embed="rId1"/>
          <a:stretch>
            <a:fillRect/>
          </a:stretch>
        </p:blipFill>
        <p:spPr>
          <a:xfrm>
            <a:off x="4193540" y="99695"/>
            <a:ext cx="7551420" cy="6658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sym typeface="+mn-ea"/>
              </a:rPr>
              <a:t>泳道</a:t>
            </a:r>
            <a:r>
              <a:rPr lang="en-US" altLang="zh-CN" sz="2400" b="1" dirty="0">
                <a:solidFill>
                  <a:schemeClr val="accent1">
                    <a:lumMod val="50000"/>
                  </a:schemeClr>
                </a:solidFill>
                <a:latin typeface="微软雅黑" panose="020B0503020204020204" charset="-122"/>
                <a:ea typeface="微软雅黑" panose="020B0503020204020204" charset="-122"/>
                <a:sym typeface="+mn-ea"/>
              </a:rPr>
              <a:t>4</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5</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6</a:t>
            </a:r>
            <a:r>
              <a:rPr lang="zh-CN" altLang="en-US" sz="2400" b="1" dirty="0">
                <a:solidFill>
                  <a:schemeClr val="accent1">
                    <a:lumMod val="50000"/>
                  </a:schemeClr>
                </a:solidFill>
                <a:latin typeface="微软雅黑" panose="020B0503020204020204" charset="-122"/>
                <a:ea typeface="微软雅黑" panose="020B0503020204020204" charset="-122"/>
                <a:sym typeface="+mn-ea"/>
              </a:rPr>
              <a:t>中</a:t>
            </a:r>
            <a:r>
              <a:rPr lang="en-US" altLang="zh-CN" sz="2400" b="1" dirty="0">
                <a:solidFill>
                  <a:schemeClr val="accent1">
                    <a:lumMod val="50000"/>
                  </a:schemeClr>
                </a:solidFill>
                <a:latin typeface="微软雅黑" panose="020B0503020204020204" charset="-122"/>
                <a:ea typeface="微软雅黑" panose="020B0503020204020204" charset="-122"/>
                <a:sym typeface="+mn-ea"/>
              </a:rPr>
              <a:t>mix1</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mix2</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mix3</a:t>
            </a:r>
            <a:r>
              <a:rPr lang="zh-CN" altLang="en-US" sz="2400" b="1" dirty="0">
                <a:solidFill>
                  <a:schemeClr val="accent1">
                    <a:lumMod val="50000"/>
                  </a:schemeClr>
                </a:solidFill>
                <a:latin typeface="微软雅黑" panose="020B0503020204020204" charset="-122"/>
                <a:ea typeface="微软雅黑" panose="020B0503020204020204" charset="-122"/>
                <a:sym typeface="+mn-ea"/>
              </a:rPr>
              <a:t>板流转过程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rcRect l="49837" t="205" r="253" b="-685"/>
          <a:stretch>
            <a:fillRect/>
          </a:stretch>
        </p:blipFill>
        <p:spPr>
          <a:xfrm>
            <a:off x="8032750" y="167005"/>
            <a:ext cx="3501390" cy="6523990"/>
          </a:xfrm>
          <a:prstGeom prst="rect">
            <a:avLst/>
          </a:prstGeom>
        </p:spPr>
      </p:pic>
      <p:pic>
        <p:nvPicPr>
          <p:cNvPr id="6" name="图片 5"/>
          <p:cNvPicPr>
            <a:picLocks noChangeAspect="1"/>
          </p:cNvPicPr>
          <p:nvPr/>
        </p:nvPicPr>
        <p:blipFill>
          <a:blip r:embed="rId2"/>
          <a:srcRect l="3218" t="930"/>
          <a:stretch>
            <a:fillRect/>
          </a:stretch>
        </p:blipFill>
        <p:spPr>
          <a:xfrm>
            <a:off x="493395" y="1708150"/>
            <a:ext cx="6922135" cy="4464685"/>
          </a:xfrm>
          <a:prstGeom prst="rect">
            <a:avLst/>
          </a:prstGeom>
        </p:spPr>
      </p:pic>
      <p:cxnSp>
        <p:nvCxnSpPr>
          <p:cNvPr id="7" name="肘形连接符 6"/>
          <p:cNvCxnSpPr/>
          <p:nvPr/>
        </p:nvCxnSpPr>
        <p:spPr>
          <a:xfrm rot="5400000" flipV="1">
            <a:off x="1901825" y="4307840"/>
            <a:ext cx="1235075" cy="239395"/>
          </a:xfrm>
          <a:prstGeom prst="bentConnector3">
            <a:avLst>
              <a:gd name="adj1" fmla="val -1799"/>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16200000">
            <a:off x="2638425" y="4325620"/>
            <a:ext cx="1501775" cy="862330"/>
          </a:xfrm>
          <a:prstGeom prst="bentConnector3">
            <a:avLst>
              <a:gd name="adj1" fmla="val -150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泳道</a:t>
            </a:r>
            <a:r>
              <a:rPr lang="en-US" sz="2400" b="1" dirty="0">
                <a:solidFill>
                  <a:schemeClr val="accent1">
                    <a:lumMod val="50000"/>
                  </a:schemeClr>
                </a:solidFill>
                <a:latin typeface="微软雅黑" panose="020B0503020204020204" charset="-122"/>
                <a:ea typeface="微软雅黑" panose="020B0503020204020204" charset="-122"/>
              </a:rPr>
              <a:t>1</a:t>
            </a:r>
            <a:r>
              <a:rPr lang="zh-CN" altLang="en-US" sz="2400" b="1" dirty="0">
                <a:solidFill>
                  <a:schemeClr val="accent1">
                    <a:lumMod val="50000"/>
                  </a:schemeClr>
                </a:solidFill>
                <a:latin typeface="微软雅黑" panose="020B0503020204020204" charset="-122"/>
                <a:ea typeface="微软雅黑" panose="020B0503020204020204" charset="-122"/>
              </a:rPr>
              <a:t>中</a:t>
            </a:r>
            <a:r>
              <a:rPr lang="en-US" altLang="zh-CN" sz="2400" b="1" dirty="0">
                <a:solidFill>
                  <a:schemeClr val="accent1">
                    <a:lumMod val="50000"/>
                  </a:schemeClr>
                </a:solidFill>
                <a:latin typeface="微软雅黑" panose="020B0503020204020204" charset="-122"/>
                <a:ea typeface="微软雅黑" panose="020B0503020204020204" charset="-122"/>
              </a:rPr>
              <a:t>96</a:t>
            </a:r>
            <a:r>
              <a:rPr lang="zh-CN" altLang="en-US" sz="2400" b="1" dirty="0">
                <a:solidFill>
                  <a:schemeClr val="accent1">
                    <a:lumMod val="50000"/>
                  </a:schemeClr>
                </a:solidFill>
                <a:latin typeface="微软雅黑" panose="020B0503020204020204" charset="-122"/>
                <a:ea typeface="微软雅黑" panose="020B0503020204020204" charset="-122"/>
              </a:rPr>
              <a:t>孔板流转</a:t>
            </a:r>
            <a:r>
              <a:rPr lang="zh-CN" altLang="en-US" sz="2400" b="1" dirty="0">
                <a:solidFill>
                  <a:schemeClr val="accent1">
                    <a:lumMod val="50000"/>
                  </a:schemeClr>
                </a:solidFill>
                <a:latin typeface="微软雅黑" panose="020B0503020204020204" charset="-122"/>
                <a:ea typeface="微软雅黑" panose="020B0503020204020204" charset="-122"/>
              </a:rPr>
              <a:t>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rcRect t="-98" r="83472"/>
          <a:stretch>
            <a:fillRect/>
          </a:stretch>
        </p:blipFill>
        <p:spPr>
          <a:xfrm>
            <a:off x="8446770" y="292735"/>
            <a:ext cx="1159510" cy="6499225"/>
          </a:xfrm>
          <a:prstGeom prst="rect">
            <a:avLst/>
          </a:prstGeom>
        </p:spPr>
      </p:pic>
      <p:pic>
        <p:nvPicPr>
          <p:cNvPr id="6" name="图片 5"/>
          <p:cNvPicPr>
            <a:picLocks noChangeAspect="1"/>
          </p:cNvPicPr>
          <p:nvPr/>
        </p:nvPicPr>
        <p:blipFill>
          <a:blip r:embed="rId2"/>
          <a:srcRect l="3218" t="930"/>
          <a:stretch>
            <a:fillRect/>
          </a:stretch>
        </p:blipFill>
        <p:spPr>
          <a:xfrm>
            <a:off x="493395" y="1708150"/>
            <a:ext cx="6922135" cy="4464685"/>
          </a:xfrm>
          <a:prstGeom prst="rect">
            <a:avLst/>
          </a:prstGeom>
        </p:spPr>
      </p:pic>
      <p:cxnSp>
        <p:nvCxnSpPr>
          <p:cNvPr id="7" name="肘形连接符 6"/>
          <p:cNvCxnSpPr/>
          <p:nvPr/>
        </p:nvCxnSpPr>
        <p:spPr>
          <a:xfrm rot="5400000">
            <a:off x="2785110" y="4552315"/>
            <a:ext cx="506730" cy="497205"/>
          </a:xfrm>
          <a:prstGeom prst="bentConnector3">
            <a:avLst>
              <a:gd name="adj1" fmla="val 1065"/>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16200000">
            <a:off x="2940050" y="4832350"/>
            <a:ext cx="631825" cy="595630"/>
          </a:xfrm>
          <a:prstGeom prst="bentConnector3">
            <a:avLst>
              <a:gd name="adj1" fmla="val 75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00855" y="0"/>
            <a:ext cx="7551420" cy="66586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泳道</a:t>
            </a:r>
            <a:r>
              <a:rPr lang="en-US" sz="2400" b="1" dirty="0">
                <a:solidFill>
                  <a:schemeClr val="accent1">
                    <a:lumMod val="50000"/>
                  </a:schemeClr>
                </a:solidFill>
                <a:latin typeface="微软雅黑" panose="020B0503020204020204" charset="-122"/>
                <a:ea typeface="微软雅黑" panose="020B0503020204020204" charset="-122"/>
              </a:rPr>
              <a:t>2</a:t>
            </a:r>
            <a:r>
              <a:rPr lang="zh-CN" altLang="en-US" sz="2400" b="1" dirty="0">
                <a:solidFill>
                  <a:schemeClr val="accent1">
                    <a:lumMod val="50000"/>
                  </a:schemeClr>
                </a:solidFill>
                <a:latin typeface="微软雅黑" panose="020B0503020204020204" charset="-122"/>
                <a:ea typeface="微软雅黑" panose="020B0503020204020204" charset="-122"/>
              </a:rPr>
              <a:t>中</a:t>
            </a:r>
            <a:r>
              <a:rPr lang="en-US" altLang="zh-CN" sz="2400" b="1" dirty="0">
                <a:solidFill>
                  <a:schemeClr val="accent1">
                    <a:lumMod val="50000"/>
                  </a:schemeClr>
                </a:solidFill>
                <a:latin typeface="微软雅黑" panose="020B0503020204020204" charset="-122"/>
                <a:ea typeface="微软雅黑" panose="020B0503020204020204" charset="-122"/>
              </a:rPr>
              <a:t>96</a:t>
            </a:r>
            <a:r>
              <a:rPr lang="zh-CN" altLang="en-US" sz="2400" b="1" dirty="0">
                <a:solidFill>
                  <a:schemeClr val="accent1">
                    <a:lumMod val="50000"/>
                  </a:schemeClr>
                </a:solidFill>
                <a:latin typeface="微软雅黑" panose="020B0503020204020204" charset="-122"/>
                <a:ea typeface="微软雅黑" panose="020B0503020204020204" charset="-122"/>
              </a:rPr>
              <a:t>孔板流转</a:t>
            </a:r>
            <a:r>
              <a:rPr lang="zh-CN" altLang="en-US" sz="2400" b="1" dirty="0">
                <a:solidFill>
                  <a:schemeClr val="accent1">
                    <a:lumMod val="50000"/>
                  </a:schemeClr>
                </a:solidFill>
                <a:latin typeface="微软雅黑" panose="020B0503020204020204" charset="-122"/>
                <a:ea typeface="微软雅黑" panose="020B0503020204020204" charset="-122"/>
              </a:rPr>
              <a:t>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rcRect l="16637" t="205" r="67270" b="23951"/>
          <a:stretch>
            <a:fillRect/>
          </a:stretch>
        </p:blipFill>
        <p:spPr>
          <a:xfrm>
            <a:off x="1323975" y="1623695"/>
            <a:ext cx="1129030" cy="4924425"/>
          </a:xfrm>
          <a:prstGeom prst="rect">
            <a:avLst/>
          </a:prstGeom>
        </p:spPr>
      </p:pic>
      <p:cxnSp>
        <p:nvCxnSpPr>
          <p:cNvPr id="7" name="肘形连接符 6"/>
          <p:cNvCxnSpPr/>
          <p:nvPr/>
        </p:nvCxnSpPr>
        <p:spPr>
          <a:xfrm rot="5400000" flipV="1">
            <a:off x="8117840" y="2743835"/>
            <a:ext cx="639445" cy="577215"/>
          </a:xfrm>
          <a:prstGeom prst="bentConnector3">
            <a:avLst>
              <a:gd name="adj1" fmla="val 10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16200000">
            <a:off x="9427210" y="2078355"/>
            <a:ext cx="1896110" cy="650875"/>
          </a:xfrm>
          <a:prstGeom prst="bentConnector3">
            <a:avLst>
              <a:gd name="adj1" fmla="val 10011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81540" y="3366135"/>
            <a:ext cx="288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932420" y="1031875"/>
            <a:ext cx="3088005" cy="209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020425" y="1031875"/>
            <a:ext cx="0" cy="2755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935595" y="1031875"/>
            <a:ext cx="6350" cy="300355"/>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00855" y="0"/>
            <a:ext cx="7551420" cy="66586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泳道</a:t>
            </a:r>
            <a:r>
              <a:rPr lang="en-US" sz="2400" b="1" dirty="0">
                <a:solidFill>
                  <a:schemeClr val="accent1">
                    <a:lumMod val="50000"/>
                  </a:schemeClr>
                </a:solidFill>
                <a:latin typeface="微软雅黑" panose="020B0503020204020204" charset="-122"/>
                <a:ea typeface="微软雅黑" panose="020B0503020204020204" charset="-122"/>
              </a:rPr>
              <a:t>3</a:t>
            </a:r>
            <a:r>
              <a:rPr lang="zh-CN" altLang="en-US" sz="2400" b="1" dirty="0">
                <a:solidFill>
                  <a:schemeClr val="accent1">
                    <a:lumMod val="50000"/>
                  </a:schemeClr>
                </a:solidFill>
                <a:latin typeface="微软雅黑" panose="020B0503020204020204" charset="-122"/>
                <a:ea typeface="微软雅黑" panose="020B0503020204020204" charset="-122"/>
              </a:rPr>
              <a:t>中</a:t>
            </a:r>
            <a:r>
              <a:rPr lang="en-US" altLang="zh-CN" sz="2400" b="1" dirty="0">
                <a:solidFill>
                  <a:schemeClr val="accent1">
                    <a:lumMod val="50000"/>
                  </a:schemeClr>
                </a:solidFill>
                <a:latin typeface="微软雅黑" panose="020B0503020204020204" charset="-122"/>
                <a:ea typeface="微软雅黑" panose="020B0503020204020204" charset="-122"/>
              </a:rPr>
              <a:t>96</a:t>
            </a:r>
            <a:r>
              <a:rPr lang="zh-CN" altLang="en-US" sz="2400" b="1" dirty="0">
                <a:solidFill>
                  <a:schemeClr val="accent1">
                    <a:lumMod val="50000"/>
                  </a:schemeClr>
                </a:solidFill>
                <a:latin typeface="微软雅黑" panose="020B0503020204020204" charset="-122"/>
                <a:ea typeface="微软雅黑" panose="020B0503020204020204" charset="-122"/>
              </a:rPr>
              <a:t>孔板流转</a:t>
            </a:r>
            <a:r>
              <a:rPr lang="zh-CN" altLang="en-US" sz="2400" b="1" dirty="0">
                <a:solidFill>
                  <a:schemeClr val="accent1">
                    <a:lumMod val="50000"/>
                  </a:schemeClr>
                </a:solidFill>
                <a:latin typeface="微软雅黑" panose="020B0503020204020204" charset="-122"/>
                <a:ea typeface="微软雅黑" panose="020B0503020204020204" charset="-122"/>
              </a:rPr>
              <a:t>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rcRect l="33907" t="538" r="50218" b="17349"/>
          <a:stretch>
            <a:fillRect/>
          </a:stretch>
        </p:blipFill>
        <p:spPr>
          <a:xfrm>
            <a:off x="3035935" y="1704975"/>
            <a:ext cx="978535" cy="4686935"/>
          </a:xfrm>
          <a:prstGeom prst="rect">
            <a:avLst/>
          </a:prstGeom>
        </p:spPr>
      </p:pic>
      <p:cxnSp>
        <p:nvCxnSpPr>
          <p:cNvPr id="8" name="肘形连接符 7"/>
          <p:cNvCxnSpPr/>
          <p:nvPr/>
        </p:nvCxnSpPr>
        <p:spPr>
          <a:xfrm rot="16200000">
            <a:off x="9427210" y="2078355"/>
            <a:ext cx="1896110" cy="650875"/>
          </a:xfrm>
          <a:prstGeom prst="bentConnector3">
            <a:avLst>
              <a:gd name="adj1" fmla="val 10011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81540" y="3366135"/>
            <a:ext cx="288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020425" y="1595120"/>
            <a:ext cx="6350" cy="575945"/>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399905" y="1101090"/>
            <a:ext cx="313055" cy="5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688195" y="1113155"/>
            <a:ext cx="18415" cy="208407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1008360" y="2435860"/>
            <a:ext cx="5715" cy="130556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491730" y="3735070"/>
            <a:ext cx="3522980"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460615" y="1419860"/>
            <a:ext cx="12065" cy="232791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28865" y="1438910"/>
            <a:ext cx="244475"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4898390" y="182245"/>
            <a:ext cx="7015480" cy="6492875"/>
          </a:xfrm>
          <a:prstGeom prst="rect">
            <a:avLst/>
          </a:prstGeom>
        </p:spPr>
      </p:pic>
      <p:sp>
        <p:nvSpPr>
          <p:cNvPr id="4" name="文本框 3"/>
          <p:cNvSpPr txBox="1"/>
          <p:nvPr/>
        </p:nvSpPr>
        <p:spPr>
          <a:xfrm>
            <a:off x="344170" y="1623695"/>
            <a:ext cx="4680585" cy="829945"/>
          </a:xfrm>
          <a:prstGeom prst="rect">
            <a:avLst/>
          </a:prstGeom>
          <a:noFill/>
        </p:spPr>
        <p:txBody>
          <a:bodyPr wrap="square" rtlCol="0">
            <a:spAutoFit/>
          </a:bodyPr>
          <a:p>
            <a:r>
              <a:rPr lang="en-US" altLang="zh-CN" sz="2400"/>
              <a:t>· </a:t>
            </a:r>
            <a:r>
              <a:rPr lang="zh-CN" altLang="en-US" sz="2400"/>
              <a:t>为了表述上述整个流程，按照板子的视角给出板子的工艺序列。</a:t>
            </a:r>
            <a:r>
              <a:rPr lang="en-US" altLang="zh-CN" sz="2400"/>
              <a:t>  </a:t>
            </a:r>
            <a:endParaRPr lang="en-US" altLang="zh-CN" sz="2400"/>
          </a:p>
        </p:txBody>
      </p:sp>
      <p:sp>
        <p:nvSpPr>
          <p:cNvPr id="2" name="文本框 1"/>
          <p:cNvSpPr txBox="1"/>
          <p:nvPr/>
        </p:nvSpPr>
        <p:spPr>
          <a:xfrm>
            <a:off x="493395" y="2784475"/>
            <a:ext cx="4404360" cy="886460"/>
          </a:xfrm>
          <a:prstGeom prst="rect">
            <a:avLst/>
          </a:prstGeom>
          <a:noFill/>
        </p:spPr>
        <p:txBody>
          <a:bodyPr wrap="square" rtlCol="0">
            <a:noAutofit/>
          </a:bodyPr>
          <a:p>
            <a:r>
              <a:rPr lang="zh-CN" altLang="en-US" sz="2400">
                <a:solidFill>
                  <a:schemeClr val="accent5"/>
                </a:solidFill>
              </a:rPr>
              <a:t>流程中共有</a:t>
            </a:r>
            <a:r>
              <a:rPr lang="en-US" altLang="zh-CN" sz="2400">
                <a:solidFill>
                  <a:schemeClr val="accent5"/>
                </a:solidFill>
              </a:rPr>
              <a:t>6</a:t>
            </a:r>
            <a:r>
              <a:rPr lang="zh-CN" altLang="en-US" sz="2400">
                <a:solidFill>
                  <a:schemeClr val="accent5"/>
                </a:solidFill>
              </a:rPr>
              <a:t>种类型板子，算法给出每个板子的流转路径</a:t>
            </a:r>
            <a:endParaRPr lang="zh-CN" altLang="en-US" sz="2400">
              <a:solidFill>
                <a:schemeClr val="accent5"/>
              </a:solidFill>
            </a:endParaRPr>
          </a:p>
        </p:txBody>
      </p:sp>
      <p:sp>
        <p:nvSpPr>
          <p:cNvPr id="5" name="文本框 4"/>
          <p:cNvSpPr txBox="1"/>
          <p:nvPr/>
        </p:nvSpPr>
        <p:spPr>
          <a:xfrm>
            <a:off x="241935" y="4155440"/>
            <a:ext cx="4656455" cy="1250315"/>
          </a:xfrm>
          <a:prstGeom prst="rect">
            <a:avLst/>
          </a:prstGeom>
          <a:noFill/>
        </p:spPr>
        <p:txBody>
          <a:bodyPr wrap="square" rtlCol="0">
            <a:noAutofit/>
          </a:bodyPr>
          <a:p>
            <a:r>
              <a:rPr lang="en-US" altLang="zh-CN" sz="2400">
                <a:solidFill>
                  <a:schemeClr val="tx1"/>
                </a:solidFill>
              </a:rPr>
              <a:t>· </a:t>
            </a:r>
            <a:r>
              <a:rPr lang="zh-CN" altLang="en-US" sz="2400">
                <a:solidFill>
                  <a:schemeClr val="tx1"/>
                </a:solidFill>
              </a:rPr>
              <a:t>每一个泳道对应一个类型的板子的流转路径，详细进行描述</a:t>
            </a:r>
            <a:r>
              <a:rPr lang="zh-CN" altLang="en-US" sz="2400">
                <a:solidFill>
                  <a:schemeClr val="tx1"/>
                </a:solidFill>
              </a:rPr>
              <a:t>如下：</a:t>
            </a:r>
            <a:endParaRPr lang="zh-CN" altLang="en-US" sz="24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并行计算中</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建模方式</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en-US" altLang="zh-CN" sz="2400" b="1" dirty="0">
                <a:solidFill>
                  <a:schemeClr val="accent1">
                    <a:lumMod val="50000"/>
                  </a:schemeClr>
                </a:solidFill>
                <a:latin typeface="微软雅黑" panose="020B0503020204020204" charset="-122"/>
                <a:ea typeface="微软雅黑" panose="020B0503020204020204" charset="-122"/>
              </a:rPr>
              <a:t>task graph</a:t>
            </a:r>
            <a:r>
              <a:rPr lang="zh-CN" altLang="en-US" sz="2400" b="1" dirty="0">
                <a:solidFill>
                  <a:schemeClr val="accent1">
                    <a:lumMod val="50000"/>
                  </a:schemeClr>
                </a:solidFill>
                <a:latin typeface="微软雅黑" panose="020B0503020204020204" charset="-122"/>
                <a:ea typeface="微软雅黑" panose="020B0503020204020204" charset="-122"/>
              </a:rPr>
              <a:t>的建模方式</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13" name="图片 7"/>
          <p:cNvPicPr>
            <a:picLocks noChangeAspect="1"/>
          </p:cNvPicPr>
          <p:nvPr/>
        </p:nvPicPr>
        <p:blipFill>
          <a:blip r:embed="rId1"/>
          <a:stretch>
            <a:fillRect/>
          </a:stretch>
        </p:blipFill>
        <p:spPr>
          <a:xfrm>
            <a:off x="8227060" y="1303655"/>
            <a:ext cx="3840480" cy="3534410"/>
          </a:xfrm>
          <a:prstGeom prst="rect">
            <a:avLst/>
          </a:prstGeom>
          <a:noFill/>
          <a:ln>
            <a:noFill/>
          </a:ln>
        </p:spPr>
      </p:pic>
      <p:pic>
        <p:nvPicPr>
          <p:cNvPr id="8" name="图片 7"/>
          <p:cNvPicPr>
            <a:picLocks noChangeAspect="1"/>
          </p:cNvPicPr>
          <p:nvPr/>
        </p:nvPicPr>
        <p:blipFill>
          <a:blip r:embed="rId2"/>
          <a:stretch>
            <a:fillRect/>
          </a:stretch>
        </p:blipFill>
        <p:spPr>
          <a:xfrm>
            <a:off x="385445" y="1970405"/>
            <a:ext cx="8318500" cy="1857375"/>
          </a:xfrm>
          <a:prstGeom prst="rect">
            <a:avLst/>
          </a:prstGeom>
        </p:spPr>
      </p:pic>
      <p:pic>
        <p:nvPicPr>
          <p:cNvPr id="17" name="图片 16"/>
          <p:cNvPicPr>
            <a:picLocks noChangeAspect="1"/>
          </p:cNvPicPr>
          <p:nvPr/>
        </p:nvPicPr>
        <p:blipFill>
          <a:blip r:embed="rId3"/>
          <a:stretch>
            <a:fillRect/>
          </a:stretch>
        </p:blipFill>
        <p:spPr>
          <a:xfrm>
            <a:off x="741045" y="4095750"/>
            <a:ext cx="7816850" cy="1445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759065" y="4194175"/>
            <a:ext cx="4432935" cy="1610360"/>
          </a:xfrm>
          <a:prstGeom prst="rect">
            <a:avLst/>
          </a:prstGeom>
        </p:spPr>
      </p:pic>
      <p:pic>
        <p:nvPicPr>
          <p:cNvPr id="13" name="图片 7"/>
          <p:cNvPicPr>
            <a:picLocks noChangeAspect="1"/>
          </p:cNvPicPr>
          <p:nvPr/>
        </p:nvPicPr>
        <p:blipFill>
          <a:blip r:embed="rId2"/>
          <a:stretch>
            <a:fillRect/>
          </a:stretch>
        </p:blipFill>
        <p:spPr>
          <a:xfrm>
            <a:off x="7843520" y="448310"/>
            <a:ext cx="3840480" cy="3534410"/>
          </a:xfrm>
          <a:prstGeom prst="rect">
            <a:avLst/>
          </a:prstGeom>
          <a:noFill/>
          <a:ln>
            <a:noFill/>
          </a:ln>
        </p:spPr>
      </p:pic>
      <p:pic>
        <p:nvPicPr>
          <p:cNvPr id="2" name="图片 1"/>
          <p:cNvPicPr>
            <a:picLocks noChangeAspect="1"/>
          </p:cNvPicPr>
          <p:nvPr/>
        </p:nvPicPr>
        <p:blipFill>
          <a:blip r:embed="rId3"/>
          <a:srcRect r="12394" b="4630"/>
          <a:stretch>
            <a:fillRect/>
          </a:stretch>
        </p:blipFill>
        <p:spPr>
          <a:xfrm>
            <a:off x="493395" y="1771650"/>
            <a:ext cx="7540625" cy="352806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并行计算中</a:t>
            </a:r>
            <a:r>
              <a:rPr kumimoji="1" lang="en-US" altLang="zh-CN" sz="3200" b="1" dirty="0">
                <a:solidFill>
                  <a:srgbClr val="1F1F1F"/>
                </a:solidFill>
                <a:latin typeface="微软雅黑" panose="020B0503020204020204" charset="-122"/>
                <a:ea typeface="微软雅黑" panose="020B0503020204020204" charset="-122"/>
                <a:cs typeface="微软雅黑" panose="020B0503020204020204" charset="-122"/>
              </a:rPr>
              <a:t>task graph</a:t>
            </a: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建模方式</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103556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441903" y="1134138"/>
            <a:ext cx="9308765" cy="489585"/>
          </a:xfrm>
          <a:prstGeom prst="rect">
            <a:avLst/>
          </a:prstGeom>
          <a:noFill/>
        </p:spPr>
        <p:txBody>
          <a:bodyPr wrap="square" lIns="121904" tIns="60952" rIns="121904" bIns="60952" rtlCol="0">
            <a:spAutoFit/>
          </a:bodyPr>
          <a:lstStyle/>
          <a:p>
            <a:pPr defTabSz="1219200">
              <a:defRPr/>
            </a:pPr>
            <a:r>
              <a:rPr lang="en-US" altLang="zh-CN" sz="2400" b="1" dirty="0">
                <a:solidFill>
                  <a:schemeClr val="accent1">
                    <a:lumMod val="50000"/>
                  </a:schemeClr>
                </a:solidFill>
                <a:latin typeface="微软雅黑" panose="020B0503020204020204" charset="-122"/>
                <a:ea typeface="微软雅黑" panose="020B0503020204020204" charset="-122"/>
              </a:rPr>
              <a:t>task graph</a:t>
            </a:r>
            <a:r>
              <a:rPr lang="zh-CN" altLang="en-US" sz="2400" b="1" dirty="0">
                <a:solidFill>
                  <a:schemeClr val="accent1">
                    <a:lumMod val="50000"/>
                  </a:schemeClr>
                </a:solidFill>
                <a:latin typeface="微软雅黑" panose="020B0503020204020204" charset="-122"/>
                <a:ea typeface="微软雅黑" panose="020B0503020204020204" charset="-122"/>
              </a:rPr>
              <a:t>的建模方式</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47800" y="480060"/>
            <a:ext cx="9296400" cy="589788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v-2</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l="30681" t="2985"/>
          <a:stretch>
            <a:fillRect/>
          </a:stretch>
        </p:blipFill>
        <p:spPr>
          <a:xfrm>
            <a:off x="827405" y="1623695"/>
            <a:ext cx="6206490" cy="3674110"/>
          </a:xfrm>
          <a:prstGeom prst="rect">
            <a:avLst/>
          </a:prstGeom>
        </p:spPr>
      </p:pic>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r>
              <a:rPr lang="en-US" altLang="zh-CN" sz="2400" b="1" dirty="0">
                <a:solidFill>
                  <a:schemeClr val="accent1">
                    <a:lumMod val="50000"/>
                  </a:schemeClr>
                </a:solidFill>
                <a:latin typeface="微软雅黑" panose="020B0503020204020204" charset="-122"/>
                <a:ea typeface="微软雅黑" panose="020B0503020204020204" charset="-122"/>
              </a:rPr>
              <a:t>v-2</a:t>
            </a:r>
            <a:endParaRPr lang="en-US" altLang="zh-CN"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rcRect r="7794"/>
          <a:stretch>
            <a:fillRect/>
          </a:stretch>
        </p:blipFill>
        <p:spPr>
          <a:xfrm>
            <a:off x="7259320" y="2259330"/>
            <a:ext cx="4551045" cy="2487930"/>
          </a:xfrm>
          <a:prstGeom prst="snip1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核酸检测流程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4898390" y="182245"/>
            <a:ext cx="7015480" cy="6492875"/>
          </a:xfrm>
          <a:prstGeom prst="rect">
            <a:avLst/>
          </a:prstGeom>
        </p:spPr>
      </p:pic>
      <p:sp>
        <p:nvSpPr>
          <p:cNvPr id="4" name="文本框 3"/>
          <p:cNvSpPr txBox="1"/>
          <p:nvPr/>
        </p:nvSpPr>
        <p:spPr>
          <a:xfrm>
            <a:off x="344170" y="1623695"/>
            <a:ext cx="4680585" cy="829945"/>
          </a:xfrm>
          <a:prstGeom prst="rect">
            <a:avLst/>
          </a:prstGeom>
          <a:noFill/>
        </p:spPr>
        <p:txBody>
          <a:bodyPr wrap="square" rtlCol="0">
            <a:spAutoFit/>
          </a:bodyPr>
          <a:p>
            <a:r>
              <a:rPr lang="en-US" altLang="zh-CN" sz="2400"/>
              <a:t>· </a:t>
            </a:r>
            <a:r>
              <a:rPr lang="zh-CN" altLang="en-US" sz="2400"/>
              <a:t>为了表述上述整个流程，按照板子的视角给出板子的工艺序列。</a:t>
            </a:r>
            <a:r>
              <a:rPr lang="en-US" altLang="zh-CN" sz="2400"/>
              <a:t>  </a:t>
            </a:r>
            <a:endParaRPr lang="en-US" altLang="zh-CN" sz="2400"/>
          </a:p>
        </p:txBody>
      </p:sp>
      <p:sp>
        <p:nvSpPr>
          <p:cNvPr id="2" name="文本框 1"/>
          <p:cNvSpPr txBox="1"/>
          <p:nvPr/>
        </p:nvSpPr>
        <p:spPr>
          <a:xfrm>
            <a:off x="493395" y="2784475"/>
            <a:ext cx="4404360" cy="886460"/>
          </a:xfrm>
          <a:prstGeom prst="rect">
            <a:avLst/>
          </a:prstGeom>
          <a:noFill/>
        </p:spPr>
        <p:txBody>
          <a:bodyPr wrap="square" rtlCol="0">
            <a:noAutofit/>
          </a:bodyPr>
          <a:p>
            <a:r>
              <a:rPr lang="zh-CN" altLang="en-US" sz="2400">
                <a:solidFill>
                  <a:schemeClr val="accent5"/>
                </a:solidFill>
              </a:rPr>
              <a:t>流程中共有</a:t>
            </a:r>
            <a:r>
              <a:rPr lang="en-US" altLang="zh-CN" sz="2400">
                <a:solidFill>
                  <a:schemeClr val="accent5"/>
                </a:solidFill>
              </a:rPr>
              <a:t>6</a:t>
            </a:r>
            <a:r>
              <a:rPr lang="zh-CN" altLang="en-US" sz="2400">
                <a:solidFill>
                  <a:schemeClr val="accent5"/>
                </a:solidFill>
              </a:rPr>
              <a:t>种类型板子，算法给出每个板子的流转路径</a:t>
            </a:r>
            <a:endParaRPr lang="zh-CN" altLang="en-US" sz="2400">
              <a:solidFill>
                <a:schemeClr val="accent5"/>
              </a:solidFill>
            </a:endParaRPr>
          </a:p>
        </p:txBody>
      </p:sp>
      <p:sp>
        <p:nvSpPr>
          <p:cNvPr id="5" name="文本框 4"/>
          <p:cNvSpPr txBox="1"/>
          <p:nvPr/>
        </p:nvSpPr>
        <p:spPr>
          <a:xfrm>
            <a:off x="241935" y="4155440"/>
            <a:ext cx="4656455" cy="1250315"/>
          </a:xfrm>
          <a:prstGeom prst="rect">
            <a:avLst/>
          </a:prstGeom>
          <a:noFill/>
        </p:spPr>
        <p:txBody>
          <a:bodyPr wrap="square" rtlCol="0">
            <a:noAutofit/>
          </a:bodyPr>
          <a:p>
            <a:r>
              <a:rPr lang="en-US" altLang="zh-CN" sz="2400">
                <a:solidFill>
                  <a:schemeClr val="tx1"/>
                </a:solidFill>
              </a:rPr>
              <a:t>· </a:t>
            </a:r>
            <a:r>
              <a:rPr lang="zh-CN" altLang="en-US" sz="2400">
                <a:solidFill>
                  <a:schemeClr val="tx1"/>
                </a:solidFill>
              </a:rPr>
              <a:t>每一个泳道对应一个类型的板子的流转路径，详细进行描述</a:t>
            </a:r>
            <a:r>
              <a:rPr lang="zh-CN" altLang="en-US" sz="2400">
                <a:solidFill>
                  <a:schemeClr val="tx1"/>
                </a:solidFill>
              </a:rPr>
              <a:t>如下：</a:t>
            </a:r>
            <a:endParaRPr lang="zh-CN" altLang="en-US" sz="24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sym typeface="+mn-ea"/>
              </a:rPr>
              <a:t>泳道</a:t>
            </a:r>
            <a:r>
              <a:rPr lang="en-US" altLang="zh-CN" sz="2400" b="1" dirty="0">
                <a:solidFill>
                  <a:schemeClr val="accent1">
                    <a:lumMod val="50000"/>
                  </a:schemeClr>
                </a:solidFill>
                <a:latin typeface="微软雅黑" panose="020B0503020204020204" charset="-122"/>
                <a:ea typeface="微软雅黑" panose="020B0503020204020204" charset="-122"/>
                <a:sym typeface="+mn-ea"/>
              </a:rPr>
              <a:t>4</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5</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6</a:t>
            </a:r>
            <a:r>
              <a:rPr lang="zh-CN" altLang="en-US" sz="2400" b="1" dirty="0">
                <a:solidFill>
                  <a:schemeClr val="accent1">
                    <a:lumMod val="50000"/>
                  </a:schemeClr>
                </a:solidFill>
                <a:latin typeface="微软雅黑" panose="020B0503020204020204" charset="-122"/>
                <a:ea typeface="微软雅黑" panose="020B0503020204020204" charset="-122"/>
                <a:sym typeface="+mn-ea"/>
              </a:rPr>
              <a:t>中</a:t>
            </a:r>
            <a:r>
              <a:rPr lang="en-US" altLang="zh-CN" sz="2400" b="1" dirty="0">
                <a:solidFill>
                  <a:schemeClr val="accent1">
                    <a:lumMod val="50000"/>
                  </a:schemeClr>
                </a:solidFill>
                <a:latin typeface="微软雅黑" panose="020B0503020204020204" charset="-122"/>
                <a:ea typeface="微软雅黑" panose="020B0503020204020204" charset="-122"/>
                <a:sym typeface="+mn-ea"/>
              </a:rPr>
              <a:t>mix1</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mix2</a:t>
            </a:r>
            <a:r>
              <a:rPr lang="zh-CN" altLang="en-US" sz="2400" b="1" dirty="0">
                <a:solidFill>
                  <a:schemeClr val="accent1">
                    <a:lumMod val="50000"/>
                  </a:schemeClr>
                </a:solidFill>
                <a:latin typeface="微软雅黑" panose="020B0503020204020204" charset="-122"/>
                <a:ea typeface="微软雅黑" panose="020B0503020204020204" charset="-122"/>
                <a:sym typeface="+mn-ea"/>
              </a:rPr>
              <a:t>、</a:t>
            </a:r>
            <a:r>
              <a:rPr lang="en-US" altLang="zh-CN" sz="2400" b="1" dirty="0">
                <a:solidFill>
                  <a:schemeClr val="accent1">
                    <a:lumMod val="50000"/>
                  </a:schemeClr>
                </a:solidFill>
                <a:latin typeface="微软雅黑" panose="020B0503020204020204" charset="-122"/>
                <a:ea typeface="微软雅黑" panose="020B0503020204020204" charset="-122"/>
                <a:sym typeface="+mn-ea"/>
              </a:rPr>
              <a:t>mix3</a:t>
            </a:r>
            <a:r>
              <a:rPr lang="zh-CN" altLang="en-US" sz="2400" b="1" dirty="0">
                <a:solidFill>
                  <a:schemeClr val="accent1">
                    <a:lumMod val="50000"/>
                  </a:schemeClr>
                </a:solidFill>
                <a:latin typeface="微软雅黑" panose="020B0503020204020204" charset="-122"/>
                <a:ea typeface="微软雅黑" panose="020B0503020204020204" charset="-122"/>
                <a:sym typeface="+mn-ea"/>
              </a:rPr>
              <a:t>板流转过程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rcRect l="49837" t="205" r="253" b="-685"/>
          <a:stretch>
            <a:fillRect/>
          </a:stretch>
        </p:blipFill>
        <p:spPr>
          <a:xfrm>
            <a:off x="8032750" y="167005"/>
            <a:ext cx="3501390" cy="6523990"/>
          </a:xfrm>
          <a:prstGeom prst="rect">
            <a:avLst/>
          </a:prstGeom>
        </p:spPr>
      </p:pic>
      <p:pic>
        <p:nvPicPr>
          <p:cNvPr id="6" name="图片 5"/>
          <p:cNvPicPr>
            <a:picLocks noChangeAspect="1"/>
          </p:cNvPicPr>
          <p:nvPr/>
        </p:nvPicPr>
        <p:blipFill>
          <a:blip r:embed="rId2"/>
          <a:srcRect l="3218" t="930"/>
          <a:stretch>
            <a:fillRect/>
          </a:stretch>
        </p:blipFill>
        <p:spPr>
          <a:xfrm>
            <a:off x="493395" y="1708150"/>
            <a:ext cx="6922135" cy="4464685"/>
          </a:xfrm>
          <a:prstGeom prst="rect">
            <a:avLst/>
          </a:prstGeom>
        </p:spPr>
      </p:pic>
      <p:cxnSp>
        <p:nvCxnSpPr>
          <p:cNvPr id="7" name="肘形连接符 6"/>
          <p:cNvCxnSpPr/>
          <p:nvPr/>
        </p:nvCxnSpPr>
        <p:spPr>
          <a:xfrm rot="5400000" flipV="1">
            <a:off x="1901825" y="4307840"/>
            <a:ext cx="1235075" cy="239395"/>
          </a:xfrm>
          <a:prstGeom prst="bentConnector3">
            <a:avLst>
              <a:gd name="adj1" fmla="val -1799"/>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16200000">
            <a:off x="2638425" y="4325620"/>
            <a:ext cx="1501775" cy="862330"/>
          </a:xfrm>
          <a:prstGeom prst="bentConnector3">
            <a:avLst>
              <a:gd name="adj1" fmla="val -150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1262724" y="263096"/>
            <a:ext cx="7793305" cy="661670"/>
          </a:xfrm>
          <a:prstGeom prst="rect">
            <a:avLst/>
          </a:prstGeom>
          <a:noFill/>
        </p:spPr>
        <p:txBody>
          <a:bodyPr wrap="square" lIns="121886" tIns="60942" rIns="121886" bIns="60942" rtlCol="0" anchor="ctr">
            <a:spAutoFit/>
          </a:bodyPr>
          <a:lstStyle/>
          <a:p>
            <a:pPr>
              <a:lnSpc>
                <a:spcPct val="110000"/>
              </a:lnSpc>
            </a:pPr>
            <a:r>
              <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rPr>
              <a:t>目标问题</a:t>
            </a:r>
            <a:endParaRPr kumimoji="1" lang="zh-CN" altLang="en-US" sz="3200" b="1" dirty="0">
              <a:solidFill>
                <a:srgbClr val="1F1F1F"/>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493479" y="292917"/>
            <a:ext cx="660832" cy="631941"/>
          </a:xfrm>
          <a:prstGeom prst="rect">
            <a:avLst/>
          </a:prstGeom>
          <a:noFill/>
          <a:ln>
            <a:solidFill>
              <a:srgbClr val="1F1F1F"/>
            </a:solidFill>
          </a:ln>
          <a:effectLst/>
        </p:spPr>
        <p:style>
          <a:lnRef idx="1">
            <a:schemeClr val="accent1"/>
          </a:lnRef>
          <a:fillRef idx="3">
            <a:schemeClr val="accent1"/>
          </a:fillRef>
          <a:effectRef idx="2">
            <a:schemeClr val="accent1"/>
          </a:effectRef>
          <a:fontRef idx="minor">
            <a:schemeClr val="lt1"/>
          </a:fontRef>
        </p:style>
        <p:txBody>
          <a:bodyPr lIns="121886" tIns="60942" rIns="121886" bIns="60942"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圆角矩形 5"/>
          <p:cNvSpPr/>
          <p:nvPr/>
        </p:nvSpPr>
        <p:spPr>
          <a:xfrm>
            <a:off x="864119" y="1215410"/>
            <a:ext cx="326356" cy="326356"/>
          </a:xfrm>
          <a:prstGeom prst="roundRect">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10" name="文本框 9"/>
          <p:cNvSpPr txBox="1"/>
          <p:nvPr/>
        </p:nvSpPr>
        <p:spPr>
          <a:xfrm>
            <a:off x="1270453" y="1134138"/>
            <a:ext cx="9308765" cy="489585"/>
          </a:xfrm>
          <a:prstGeom prst="rect">
            <a:avLst/>
          </a:prstGeom>
          <a:noFill/>
        </p:spPr>
        <p:txBody>
          <a:bodyPr wrap="square" lIns="121904" tIns="60952" rIns="121904" bIns="60952" rtlCol="0">
            <a:spAutoFit/>
          </a:bodyPr>
          <a:lstStyle/>
          <a:p>
            <a:pPr defTabSz="1219200">
              <a:defRPr/>
            </a:pPr>
            <a:r>
              <a:rPr lang="zh-CN" altLang="en-US" sz="2400" b="1" dirty="0">
                <a:solidFill>
                  <a:schemeClr val="accent1">
                    <a:lumMod val="50000"/>
                  </a:schemeClr>
                </a:solidFill>
                <a:latin typeface="微软雅黑" panose="020B0503020204020204" charset="-122"/>
                <a:ea typeface="微软雅黑" panose="020B0503020204020204" charset="-122"/>
              </a:rPr>
              <a:t>泳道</a:t>
            </a:r>
            <a:r>
              <a:rPr lang="en-US" sz="2400" b="1" dirty="0">
                <a:solidFill>
                  <a:schemeClr val="accent1">
                    <a:lumMod val="50000"/>
                  </a:schemeClr>
                </a:solidFill>
                <a:latin typeface="微软雅黑" panose="020B0503020204020204" charset="-122"/>
                <a:ea typeface="微软雅黑" panose="020B0503020204020204" charset="-122"/>
              </a:rPr>
              <a:t>1</a:t>
            </a:r>
            <a:r>
              <a:rPr lang="zh-CN" altLang="en-US" sz="2400" b="1" dirty="0">
                <a:solidFill>
                  <a:schemeClr val="accent1">
                    <a:lumMod val="50000"/>
                  </a:schemeClr>
                </a:solidFill>
                <a:latin typeface="微软雅黑" panose="020B0503020204020204" charset="-122"/>
                <a:ea typeface="微软雅黑" panose="020B0503020204020204" charset="-122"/>
              </a:rPr>
              <a:t>中</a:t>
            </a:r>
            <a:r>
              <a:rPr lang="en-US" altLang="zh-CN" sz="2400" b="1" dirty="0">
                <a:solidFill>
                  <a:schemeClr val="accent1">
                    <a:lumMod val="50000"/>
                  </a:schemeClr>
                </a:solidFill>
                <a:latin typeface="微软雅黑" panose="020B0503020204020204" charset="-122"/>
                <a:ea typeface="微软雅黑" panose="020B0503020204020204" charset="-122"/>
              </a:rPr>
              <a:t>96</a:t>
            </a:r>
            <a:r>
              <a:rPr lang="zh-CN" altLang="en-US" sz="2400" b="1" dirty="0">
                <a:solidFill>
                  <a:schemeClr val="accent1">
                    <a:lumMod val="50000"/>
                  </a:schemeClr>
                </a:solidFill>
                <a:latin typeface="微软雅黑" panose="020B0503020204020204" charset="-122"/>
                <a:ea typeface="微软雅黑" panose="020B0503020204020204" charset="-122"/>
              </a:rPr>
              <a:t>孔板流转</a:t>
            </a:r>
            <a:r>
              <a:rPr lang="zh-CN" altLang="en-US" sz="2400" b="1" dirty="0">
                <a:solidFill>
                  <a:schemeClr val="accent1">
                    <a:lumMod val="50000"/>
                  </a:schemeClr>
                </a:solidFill>
                <a:latin typeface="微软雅黑" panose="020B0503020204020204" charset="-122"/>
                <a:ea typeface="微软雅黑" panose="020B0503020204020204" charset="-122"/>
              </a:rPr>
              <a:t>过程</a:t>
            </a:r>
            <a:endParaRPr lang="zh-CN" altLang="en-US" sz="2400" b="1" dirty="0">
              <a:solidFill>
                <a:schemeClr val="accent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rcRect t="-98" r="83472"/>
          <a:stretch>
            <a:fillRect/>
          </a:stretch>
        </p:blipFill>
        <p:spPr>
          <a:xfrm>
            <a:off x="8446770" y="292735"/>
            <a:ext cx="1159510" cy="6499225"/>
          </a:xfrm>
          <a:prstGeom prst="rect">
            <a:avLst/>
          </a:prstGeom>
        </p:spPr>
      </p:pic>
      <p:pic>
        <p:nvPicPr>
          <p:cNvPr id="6" name="图片 5"/>
          <p:cNvPicPr>
            <a:picLocks noChangeAspect="1"/>
          </p:cNvPicPr>
          <p:nvPr/>
        </p:nvPicPr>
        <p:blipFill>
          <a:blip r:embed="rId2"/>
          <a:srcRect l="3218" t="930"/>
          <a:stretch>
            <a:fillRect/>
          </a:stretch>
        </p:blipFill>
        <p:spPr>
          <a:xfrm>
            <a:off x="493395" y="1708150"/>
            <a:ext cx="6922135" cy="4464685"/>
          </a:xfrm>
          <a:prstGeom prst="rect">
            <a:avLst/>
          </a:prstGeom>
        </p:spPr>
      </p:pic>
      <p:cxnSp>
        <p:nvCxnSpPr>
          <p:cNvPr id="7" name="肘形连接符 6"/>
          <p:cNvCxnSpPr/>
          <p:nvPr/>
        </p:nvCxnSpPr>
        <p:spPr>
          <a:xfrm rot="5400000">
            <a:off x="2785110" y="4552315"/>
            <a:ext cx="506730" cy="497205"/>
          </a:xfrm>
          <a:prstGeom prst="bentConnector3">
            <a:avLst>
              <a:gd name="adj1" fmla="val 1065"/>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16200000">
            <a:off x="2940050" y="4832350"/>
            <a:ext cx="631825" cy="595630"/>
          </a:xfrm>
          <a:prstGeom prst="bentConnector3">
            <a:avLst>
              <a:gd name="adj1" fmla="val 75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KSO_WM_UNIT_PLACING_PICTURE_USER_VIEWPORT" val="{&quot;height&quot;:4346,&quot;width&quot;:5940}"/>
</p:tagLst>
</file>

<file path=ppt/tags/tag2.xml><?xml version="1.0" encoding="utf-8"?>
<p:tagLst xmlns:p="http://schemas.openxmlformats.org/presentationml/2006/main">
  <p:tag name="KSO_WM_UNIT_PLACING_PICTURE_USER_VIEWPORT" val="{&quot;height&quot;:6426,&quot;width&quot;:8039}"/>
</p:tagLst>
</file>

<file path=ppt/tags/tag3.xml><?xml version="1.0" encoding="utf-8"?>
<p:tagLst xmlns:p="http://schemas.openxmlformats.org/presentationml/2006/main">
  <p:tag name="KSO_WM_UNIT_PLACING_PICTURE_USER_VIEWPORT" val="{&quot;height&quot;:2964,&quot;width&quot;:5784}"/>
</p:tagLst>
</file>

<file path=ppt/tags/tag4.xml><?xml version="1.0" encoding="utf-8"?>
<p:tagLst xmlns:p="http://schemas.openxmlformats.org/presentationml/2006/main">
  <p:tag name="KSO_WM_UNIT_PLACING_PICTURE_USER_VIEWPORT" val="{&quot;height&quot;:4346,&quot;width&quot;:5940}"/>
</p:tagLst>
</file>

<file path=ppt/tags/tag5.xml><?xml version="1.0" encoding="utf-8"?>
<p:tagLst xmlns:p="http://schemas.openxmlformats.org/presentationml/2006/main">
  <p:tag name="KSO_WM_UNIT_PLACING_PICTURE_USER_VIEWPORT" val="{&quot;height&quot;:6426,&quot;width&quot;:8039}"/>
</p:tagLst>
</file>

<file path=ppt/tags/tag6.xml><?xml version="1.0" encoding="utf-8"?>
<p:tagLst xmlns:p="http://schemas.openxmlformats.org/presentationml/2006/main">
  <p:tag name="KSO_WM_UNIT_PLACING_PICTURE_USER_VIEWPORT" val="{&quot;height&quot;:4346,&quot;width&quot;:5940}"/>
</p:tagLst>
</file>

<file path=ppt/tags/tag7.xml><?xml version="1.0" encoding="utf-8"?>
<p:tagLst xmlns:p="http://schemas.openxmlformats.org/presentationml/2006/main">
  <p:tag name="KSO_WM_UNIT_PLACING_PICTURE_USER_VIEWPORT" val="{&quot;height&quot;:6426,&quot;width&quot;:8039}"/>
</p:tagLst>
</file>

<file path=ppt/tags/tag8.xml><?xml version="1.0" encoding="utf-8"?>
<p:tagLst xmlns:p="http://schemas.openxmlformats.org/presentationml/2006/main">
  <p:tag name="COMMONDATA" val="eyJoZGlkIjoiYmU1YTg1NTAxZmY0MDM1OTBlN2EzYTE4ZGZhNjE5MTcifQ=="/>
  <p:tag name="KSO_WPP_MARK_KEY" val="549a81cd-73cd-4008-ae1b-90ebf262a54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2705</Words>
  <Application>WPS 演示</Application>
  <PresentationFormat>宽屏</PresentationFormat>
  <Paragraphs>419</Paragraphs>
  <Slides>46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Arial</vt:lpstr>
      <vt:lpstr>宋体</vt:lpstr>
      <vt:lpstr>Wingdings</vt:lpstr>
      <vt:lpstr>微软雅黑</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Administrator</cp:lastModifiedBy>
  <cp:revision>247</cp:revision>
  <dcterms:created xsi:type="dcterms:W3CDTF">2022-09-14T14:07:00Z</dcterms:created>
  <dcterms:modified xsi:type="dcterms:W3CDTF">2023-01-03T15:25:00Z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6A103B4A87C1405BB1779110B2A1A71C</vt:lpwstr>
  </property>
  <property fmtid="{D5CDD505-2E9C-101B-9397-08002B2CF9AE}" pid="3" name="KSOProductBuildVer">
    <vt:lpwstr>2052-11.1.0.12980</vt:lpwstr>
  </property>
</Properties>
</file>